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Roboto"/>
      <p:regular r:id="rId76"/>
      <p:bold r:id="rId77"/>
      <p:italic r:id="rId78"/>
      <p:boldItalic r:id="rId79"/>
    </p:embeddedFont>
    <p:embeddedFont>
      <p:font typeface="Libre Franklin"/>
      <p:regular r:id="rId80"/>
      <p:bold r:id="rId81"/>
      <p:italic r:id="rId82"/>
      <p:boldItalic r:id="rId83"/>
    </p:embeddedFont>
    <p:embeddedFont>
      <p:font typeface="PT Sans Narrow"/>
      <p:regular r:id="rId84"/>
      <p:bold r:id="rId85"/>
    </p:embeddedFont>
    <p:embeddedFont>
      <p:font typeface="Fira Sans"/>
      <p:regular r:id="rId86"/>
      <p:bold r:id="rId87"/>
      <p:italic r:id="rId88"/>
      <p:boldItalic r:id="rId89"/>
    </p:embeddedFont>
    <p:embeddedFont>
      <p:font typeface="Fira Sans Extra Condensed"/>
      <p:regular r:id="rId90"/>
      <p:bold r:id="rId91"/>
      <p:italic r:id="rId92"/>
      <p:boldItalic r:id="rId93"/>
    </p:embeddedFont>
    <p:embeddedFont>
      <p:font typeface="Fira Sans Extra Condensed SemiBold"/>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70B92A-9D96-42E9-A4DE-9864CCD13FF8}">
  <a:tblStyle styleId="{B670B92A-9D96-42E9-A4DE-9864CCD13F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FiraSansExtraCondensedSemiBold-bold.fntdata"/><Relationship Id="rId94" Type="http://schemas.openxmlformats.org/officeDocument/2006/relationships/font" Target="fonts/FiraSansExtraCondensedSemiBold-regular.fntdata"/><Relationship Id="rId97" Type="http://schemas.openxmlformats.org/officeDocument/2006/relationships/font" Target="fonts/FiraSansExtraCondensedSemiBold-boldItalic.fntdata"/><Relationship Id="rId96" Type="http://schemas.openxmlformats.org/officeDocument/2006/relationships/font" Target="fonts/FiraSansExtraCondensedSemiBold-italic.fntdata"/><Relationship Id="rId11" Type="http://schemas.openxmlformats.org/officeDocument/2006/relationships/slide" Target="slides/slide4.xml"/><Relationship Id="rId99" Type="http://schemas.openxmlformats.org/officeDocument/2006/relationships/font" Target="fonts/OpenSans-bold.fntdata"/><Relationship Id="rId10" Type="http://schemas.openxmlformats.org/officeDocument/2006/relationships/slide" Target="slides/slide3.xml"/><Relationship Id="rId98" Type="http://schemas.openxmlformats.org/officeDocument/2006/relationships/font" Target="fonts/OpenSans-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FiraSansExtraCondensed-bold.fntdata"/><Relationship Id="rId90" Type="http://schemas.openxmlformats.org/officeDocument/2006/relationships/font" Target="fonts/FiraSansExtraCondensed-regular.fntdata"/><Relationship Id="rId93" Type="http://schemas.openxmlformats.org/officeDocument/2006/relationships/font" Target="fonts/FiraSansExtraCondensed-boldItalic.fntdata"/><Relationship Id="rId92" Type="http://schemas.openxmlformats.org/officeDocument/2006/relationships/font" Target="fonts/FiraSansExtraCondense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PTSansNarrow-regular.fntdata"/><Relationship Id="rId83" Type="http://schemas.openxmlformats.org/officeDocument/2006/relationships/font" Target="fonts/LibreFranklin-boldItalic.fntdata"/><Relationship Id="rId86" Type="http://schemas.openxmlformats.org/officeDocument/2006/relationships/font" Target="fonts/FiraSans-regular.fntdata"/><Relationship Id="rId85" Type="http://schemas.openxmlformats.org/officeDocument/2006/relationships/font" Target="fonts/PTSansNarrow-bold.fntdata"/><Relationship Id="rId88" Type="http://schemas.openxmlformats.org/officeDocument/2006/relationships/font" Target="fonts/FiraSans-italic.fntdata"/><Relationship Id="rId87" Type="http://schemas.openxmlformats.org/officeDocument/2006/relationships/font" Target="fonts/FiraSans-bold.fntdata"/><Relationship Id="rId89" Type="http://schemas.openxmlformats.org/officeDocument/2006/relationships/font" Target="fonts/FiraSans-boldItalic.fntdata"/><Relationship Id="rId80" Type="http://schemas.openxmlformats.org/officeDocument/2006/relationships/font" Target="fonts/LibreFranklin-regular.fntdata"/><Relationship Id="rId82" Type="http://schemas.openxmlformats.org/officeDocument/2006/relationships/font" Target="fonts/LibreFranklin-italic.fntdata"/><Relationship Id="rId81" Type="http://schemas.openxmlformats.org/officeDocument/2006/relationships/font" Target="fonts/LibreFrankl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62705268/why-bert-transformer-uses-cls-token-for-classification-instead-of-average-over" TargetMode="External"/><Relationship Id="rId3" Type="http://schemas.openxmlformats.org/officeDocument/2006/relationships/hyperlink" Target="https://albertauyeung.github.io/2020/06/19/bert-tokenization.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17/08/transformer-novel-neural-network.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nalytics-vidhya/bert-for-everyone-f876f3bd3383"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907.13528v1"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nalytics-vidhya/adapting-bert-question-answering-for-the-medical-domain-2085ada8ceb1"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trixnl/Extending-Google-BERT-as-Question-and-Answering-model-and-Chatbo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16/j.ymeth.2019.06.024"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XaQ0CBlQ4cY"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14d214e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14d214e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t>
            </a:r>
            <a:r>
              <a:rPr lang="en"/>
              <a:t>afternoon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Keyu, ben, Alex and I will be talking about how we are detecting </a:t>
            </a:r>
            <a:r>
              <a:rPr lang="en"/>
              <a:t>product</a:t>
            </a:r>
            <a:r>
              <a:rPr lang="en"/>
              <a:t> innovation in news articles with our </a:t>
            </a:r>
            <a:r>
              <a:rPr lang="en"/>
              <a:t>sponsors</a:t>
            </a:r>
            <a:r>
              <a:rPr lang="en"/>
              <a:t> Dr. Gizem Kork-mas and  the Biocomplexity </a:t>
            </a:r>
            <a:r>
              <a:rPr lang="en"/>
              <a:t>Institute</a:t>
            </a:r>
            <a:r>
              <a:rPr lang="en"/>
              <a:t> and advisor Professor Learmonth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710728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710728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a040bbb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a040bbb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7107282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7107282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ddd19a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ddd19a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5b7ff06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5b7ff06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3eff13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3eff13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882d483e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882d483e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5ea42a7f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5ea42a7f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lnSpc>
                <a:spcPct val="200000"/>
              </a:lnSpc>
              <a:spcBef>
                <a:spcPts val="1600"/>
              </a:spcBef>
              <a:spcAft>
                <a:spcPts val="160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5ea42a7f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5ea42a7f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200000"/>
              </a:lnSpc>
              <a:spcBef>
                <a:spcPts val="1600"/>
              </a:spcBef>
              <a:spcAft>
                <a:spcPts val="160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f2695b1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f2695b1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are Filtering  which articles contain info about innovation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 this by </a:t>
            </a:r>
            <a:r>
              <a:rPr lang="en"/>
              <a:t>modifying The </a:t>
            </a:r>
            <a:r>
              <a:rPr lang="en"/>
              <a:t> Google BERT  model and adding a node at the end: that is a sigma  binary </a:t>
            </a:r>
            <a:r>
              <a:rPr lang="en"/>
              <a:t>classifier</a:t>
            </a:r>
            <a:r>
              <a:rPr lang="en"/>
              <a:t>  as the activation function</a:t>
            </a:r>
            <a:endParaRPr/>
          </a:p>
          <a:p>
            <a:pPr indent="0" lvl="0" marL="0" rtl="0" algn="l">
              <a:spcBef>
                <a:spcPts val="0"/>
              </a:spcBef>
              <a:spcAft>
                <a:spcPts val="0"/>
              </a:spcAft>
              <a:buNone/>
            </a:pPr>
            <a:r>
              <a:rPr lang="en"/>
              <a:t>We have a  Steep class imbalance 27:1  which means that most of the articles contain info about innovation </a:t>
            </a:r>
            <a:endParaRPr/>
          </a:p>
          <a:p>
            <a:pPr indent="0" lvl="0" marL="0" rtl="0" algn="l">
              <a:spcBef>
                <a:spcPts val="0"/>
              </a:spcBef>
              <a:spcAft>
                <a:spcPts val="0"/>
              </a:spcAft>
              <a:buNone/>
            </a:pPr>
            <a:r>
              <a:rPr lang="en"/>
              <a:t>We want Maximize both recall and precision but recall is more important: we want to gather as many </a:t>
            </a:r>
            <a:r>
              <a:rPr lang="en"/>
              <a:t>positives</a:t>
            </a:r>
            <a:r>
              <a:rPr lang="en"/>
              <a:t> as </a:t>
            </a:r>
            <a:r>
              <a:rPr lang="en"/>
              <a:t>possible</a:t>
            </a:r>
            <a:r>
              <a:rPr lang="en"/>
              <a:t> </a:t>
            </a:r>
            <a:r>
              <a:rPr lang="en"/>
              <a:t>while</a:t>
            </a:r>
            <a:r>
              <a:rPr lang="en"/>
              <a:t> </a:t>
            </a:r>
            <a:r>
              <a:rPr lang="en"/>
              <a:t>taking</a:t>
            </a:r>
            <a:r>
              <a:rPr lang="en"/>
              <a:t> into </a:t>
            </a:r>
            <a:r>
              <a:rPr lang="en"/>
              <a:t>account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5ea42a7f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5ea42a7f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t>Problem </a:t>
            </a:r>
            <a:r>
              <a:rPr b="1" lang="en" sz="1200"/>
              <a:t>Description</a:t>
            </a:r>
            <a:endParaRPr b="1" sz="1200"/>
          </a:p>
          <a:p>
            <a:pPr indent="-304800" lvl="0" marL="457200" rtl="0" algn="l">
              <a:lnSpc>
                <a:spcPct val="115000"/>
              </a:lnSpc>
              <a:spcBef>
                <a:spcPts val="1600"/>
              </a:spcBef>
              <a:spcAft>
                <a:spcPts val="0"/>
              </a:spcAft>
              <a:buClr>
                <a:srgbClr val="000000"/>
              </a:buClr>
              <a:buSzPts val="1200"/>
              <a:buFont typeface="Open Sans"/>
              <a:buChar char="●"/>
            </a:pPr>
            <a:r>
              <a:rPr lang="en" sz="1200"/>
              <a:t>traditionally Innovation is measured through surveys of selected companies such as the Business R&amp;D and Innovation Survey (BRDIS). </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However this project aims to develop methods to identify and to measure business innovation using non-traditional data sources with a particular focus on </a:t>
            </a:r>
            <a:r>
              <a:rPr b="1" i="1" lang="en" sz="1200">
                <a:latin typeface="Trebuchet MS"/>
                <a:ea typeface="Trebuchet MS"/>
                <a:cs typeface="Trebuchet MS"/>
                <a:sym typeface="Trebuchet MS"/>
              </a:rPr>
              <a:t>opportunity data such as news articles </a:t>
            </a:r>
            <a:endParaRPr sz="1200">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Thus we leverage natural language processing (NLP) and machine learning methods to measure business innovation </a:t>
            </a:r>
            <a:endParaRPr sz="1200">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Currently our Focus is on detecting innovation in the pharmaceutical industry </a:t>
            </a:r>
            <a:endParaRPr sz="1200">
              <a:latin typeface="Open Sans"/>
              <a:ea typeface="Open Sans"/>
              <a:cs typeface="Open Sans"/>
              <a:sym typeface="Open Sans"/>
            </a:endParaRPr>
          </a:p>
          <a:p>
            <a:pPr indent="-304800" lvl="1" marL="914400" rtl="0" algn="l">
              <a:lnSpc>
                <a:spcPct val="115000"/>
              </a:lnSpc>
              <a:spcBef>
                <a:spcPts val="0"/>
              </a:spcBef>
              <a:spcAft>
                <a:spcPts val="0"/>
              </a:spcAft>
              <a:buClr>
                <a:srgbClr val="695D46"/>
              </a:buClr>
              <a:buSzPts val="1200"/>
              <a:buFont typeface="Open Sans"/>
              <a:buChar char="○"/>
            </a:pPr>
            <a:r>
              <a:rPr lang="en" sz="1200">
                <a:highlight>
                  <a:srgbClr val="FFFFFF"/>
                </a:highlight>
              </a:rPr>
              <a:t>We would like to answer questions such as </a:t>
            </a:r>
            <a:endParaRPr sz="1200">
              <a:highlight>
                <a:srgbClr val="FFFFFF"/>
              </a:highlight>
            </a:endParaRPr>
          </a:p>
          <a:p>
            <a:pPr indent="-276225" lvl="2" marL="1371600" rtl="0" algn="l">
              <a:lnSpc>
                <a:spcPct val="115000"/>
              </a:lnSpc>
              <a:spcBef>
                <a:spcPts val="0"/>
              </a:spcBef>
              <a:spcAft>
                <a:spcPts val="0"/>
              </a:spcAft>
              <a:buClr>
                <a:schemeClr val="dk1"/>
              </a:buClr>
              <a:buSzPts val="750"/>
              <a:buFont typeface="Arial"/>
              <a:buChar char="■"/>
            </a:pPr>
            <a:r>
              <a:rPr lang="en" sz="750">
                <a:solidFill>
                  <a:schemeClr val="dk1"/>
                </a:solidFill>
              </a:rPr>
              <a:t>whether the article mentions an innovation?​</a:t>
            </a:r>
            <a:endParaRPr sz="750">
              <a:solidFill>
                <a:schemeClr val="dk1"/>
              </a:solidFill>
            </a:endParaRPr>
          </a:p>
          <a:p>
            <a:pPr indent="-276225" lvl="2" marL="1371600" rtl="0" algn="l">
              <a:lnSpc>
                <a:spcPct val="115000"/>
              </a:lnSpc>
              <a:spcBef>
                <a:spcPts val="0"/>
              </a:spcBef>
              <a:spcAft>
                <a:spcPts val="0"/>
              </a:spcAft>
              <a:buClr>
                <a:schemeClr val="dk1"/>
              </a:buClr>
              <a:buSzPts val="750"/>
              <a:buFont typeface="Arial"/>
              <a:buChar char="■"/>
            </a:pPr>
            <a:r>
              <a:rPr lang="en" sz="750">
                <a:solidFill>
                  <a:schemeClr val="dk1"/>
                </a:solidFill>
              </a:rPr>
              <a:t>which company has launched a new product?​</a:t>
            </a:r>
            <a:endParaRPr sz="1200">
              <a:latin typeface="Open Sans"/>
              <a:ea typeface="Open Sans"/>
              <a:cs typeface="Open Sans"/>
              <a:sym typeface="Open Sans"/>
            </a:endParaRPr>
          </a:p>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Our Data consist of </a:t>
            </a:r>
            <a:endParaRPr sz="1200">
              <a:solidFill>
                <a:schemeClr val="dk1"/>
              </a:solidFill>
              <a:latin typeface="Times New Roman"/>
              <a:ea typeface="Times New Roman"/>
              <a:cs typeface="Times New Roman"/>
              <a:sym typeface="Times New Roman"/>
            </a:endParaRPr>
          </a:p>
          <a:p>
            <a:pPr indent="-304800" lvl="1" marL="914400" rtl="0" algn="l">
              <a:lnSpc>
                <a:spcPct val="100000"/>
              </a:lnSpc>
              <a:spcBef>
                <a:spcPts val="1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About 1.9M  news articles obtained from Dow Jones News and Article database </a:t>
            </a:r>
            <a:endParaRPr sz="1200">
              <a:solidFill>
                <a:schemeClr val="dk1"/>
              </a:solidFill>
              <a:latin typeface="Times New Roman"/>
              <a:ea typeface="Times New Roman"/>
              <a:cs typeface="Times New Roman"/>
              <a:sym typeface="Times New Roman"/>
            </a:endParaRPr>
          </a:p>
          <a:p>
            <a:pPr indent="-304800" lvl="1"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trained our models on 1,200 observations of labeled articles where we hand labeled company and product names (~3% contain information about an innovation)</a:t>
            </a:r>
            <a:endParaRPr sz="1200">
              <a:solidFill>
                <a:schemeClr val="dk1"/>
              </a:solidFill>
              <a:latin typeface="Times New Roman"/>
              <a:ea typeface="Times New Roman"/>
              <a:cs typeface="Times New Roman"/>
              <a:sym typeface="Times New Roman"/>
            </a:endParaRPr>
          </a:p>
          <a:p>
            <a:pPr indent="-304800" lvl="1"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We will validate our findings using food and drug administration databases </a:t>
            </a:r>
            <a:endParaRPr sz="1200">
              <a:latin typeface="Open Sans"/>
              <a:ea typeface="Open Sans"/>
              <a:cs typeface="Open Sans"/>
              <a:sym typeface="Open Sans"/>
            </a:endParaRPr>
          </a:p>
          <a:p>
            <a:pPr indent="0" lvl="0" marL="0" rtl="0" algn="l">
              <a:lnSpc>
                <a:spcPct val="115000"/>
              </a:lnSpc>
              <a:spcBef>
                <a:spcPts val="1600"/>
              </a:spcBef>
              <a:spcAft>
                <a:spcPts val="0"/>
              </a:spcAft>
              <a:buNone/>
            </a:pPr>
            <a:r>
              <a:rPr b="1" lang="en" sz="1200">
                <a:latin typeface="Open Sans"/>
                <a:ea typeface="Open Sans"/>
                <a:cs typeface="Open Sans"/>
                <a:sym typeface="Open Sans"/>
              </a:rPr>
              <a:t>Our Methods:  </a:t>
            </a:r>
            <a:endParaRPr b="1" sz="12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A huge component of our methods, is the use of BERT. BERT  is a relatively new method of pre-training language representations which produces great results on NLP tasks. BERT is pre-trained  on a large text corpus (like Wikipedia), and it is bi-directional, meaning it looks at the words before and after entities,  to provide a richer understanding of language.</a:t>
            </a:r>
            <a:endParaRPr sz="10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Furthermore, BERT can be deployed in variety of task specifically for our methods we </a:t>
            </a:r>
            <a:endParaRPr sz="10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Use BERT as a binary classifier to identify articles that mention innovation </a:t>
            </a:r>
            <a:endParaRPr sz="10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We are using it in  Named Entity Recognition to extract company names from innovation articles </a:t>
            </a:r>
            <a:endParaRPr sz="10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In addition to Question &amp; Answering to extract company  names from innovation articles  as well </a:t>
            </a:r>
            <a:endParaRPr sz="1000">
              <a:latin typeface="Open Sans"/>
              <a:ea typeface="Open Sans"/>
              <a:cs typeface="Open Sans"/>
              <a:sym typeface="Open Sans"/>
            </a:endParaRPr>
          </a:p>
          <a:p>
            <a:pPr indent="0" lvl="0" marL="0" rtl="0" algn="l">
              <a:lnSpc>
                <a:spcPct val="115000"/>
              </a:lnSpc>
              <a:spcBef>
                <a:spcPts val="1600"/>
              </a:spcBef>
              <a:spcAft>
                <a:spcPts val="0"/>
              </a:spcAft>
              <a:buNone/>
            </a:pPr>
            <a:r>
              <a:rPr lang="en" sz="1000">
                <a:latin typeface="Open Sans"/>
                <a:ea typeface="Open Sans"/>
                <a:cs typeface="Open Sans"/>
                <a:sym typeface="Open Sans"/>
              </a:rPr>
              <a:t>And then comparing them in the end with 67% overlap </a:t>
            </a:r>
            <a:endParaRPr sz="1000">
              <a:latin typeface="Open Sans"/>
              <a:ea typeface="Open Sans"/>
              <a:cs typeface="Open Sans"/>
              <a:sym typeface="Open Sans"/>
            </a:endParaRPr>
          </a:p>
          <a:p>
            <a:pPr indent="0" lvl="0" marL="0" rtl="0" algn="l">
              <a:lnSpc>
                <a:spcPct val="115000"/>
              </a:lnSpc>
              <a:spcBef>
                <a:spcPts val="1600"/>
              </a:spcBef>
              <a:spcAft>
                <a:spcPts val="0"/>
              </a:spcAft>
              <a:buClr>
                <a:srgbClr val="000000"/>
              </a:buClr>
              <a:buSzPts val="1100"/>
              <a:buFont typeface="Arial"/>
              <a:buNone/>
            </a:pPr>
            <a:r>
              <a:t/>
            </a:r>
            <a:endParaRPr sz="1200">
              <a:latin typeface="Open Sans"/>
              <a:ea typeface="Open Sans"/>
              <a:cs typeface="Open Sans"/>
              <a:sym typeface="Open Sans"/>
            </a:endParaRPr>
          </a:p>
          <a:p>
            <a:pPr indent="0" lvl="0" marL="457200" rtl="0" algn="l">
              <a:lnSpc>
                <a:spcPct val="115000"/>
              </a:lnSpc>
              <a:spcBef>
                <a:spcPts val="1600"/>
              </a:spcBef>
              <a:spcAft>
                <a:spcPts val="0"/>
              </a:spcAft>
              <a:buNone/>
            </a:pPr>
            <a:r>
              <a:t/>
            </a:r>
            <a:endParaRPr sz="1800">
              <a:latin typeface="Open Sans"/>
              <a:ea typeface="Open Sans"/>
              <a:cs typeface="Open Sans"/>
              <a:sym typeface="Open Sans"/>
            </a:endParaRPr>
          </a:p>
          <a:p>
            <a:pPr indent="0" lvl="0" marL="0" rtl="0" algn="l">
              <a:lnSpc>
                <a:spcPct val="115000"/>
              </a:lnSpc>
              <a:spcBef>
                <a:spcPts val="1600"/>
              </a:spcBef>
              <a:spcAft>
                <a:spcPts val="0"/>
              </a:spcAft>
              <a:buClr>
                <a:srgbClr val="000000"/>
              </a:buClr>
              <a:buSzPts val="1100"/>
              <a:buFont typeface="Arial"/>
              <a:buNone/>
            </a:pPr>
            <a:r>
              <a:t/>
            </a:r>
            <a:endParaRPr sz="1800">
              <a:latin typeface="Open Sans"/>
              <a:ea typeface="Open Sans"/>
              <a:cs typeface="Open Sans"/>
              <a:sym typeface="Open Sans"/>
            </a:endParaRPr>
          </a:p>
          <a:p>
            <a:pPr indent="0" lvl="0" marL="0" rtl="0" algn="l">
              <a:lnSpc>
                <a:spcPct val="115000"/>
              </a:lnSpc>
              <a:spcBef>
                <a:spcPts val="1600"/>
              </a:spcBef>
              <a:spcAft>
                <a:spcPts val="0"/>
              </a:spcAft>
              <a:buNone/>
            </a:pPr>
            <a:r>
              <a:t/>
            </a:r>
            <a:endParaRPr sz="1800">
              <a:solidFill>
                <a:schemeClr val="dk1"/>
              </a:solidFill>
              <a:highlight>
                <a:schemeClr val="lt1"/>
              </a:highlight>
            </a:endParaRPr>
          </a:p>
          <a:p>
            <a:pPr indent="0" lvl="0" marL="0" rtl="0" algn="l">
              <a:lnSpc>
                <a:spcPct val="115000"/>
              </a:lnSpc>
              <a:spcBef>
                <a:spcPts val="1600"/>
              </a:spcBef>
              <a:spcAft>
                <a:spcPts val="1600"/>
              </a:spcAft>
              <a:buNone/>
            </a:pPr>
            <a:r>
              <a:t/>
            </a:r>
            <a:endParaRPr sz="1800">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14d214e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14d214e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glimpse into our modeling process.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f2695b1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f2695b1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transfer learning to adapt to taks with hand labels set of articles </a:t>
            </a:r>
            <a:endParaRPr>
              <a:solidFill>
                <a:schemeClr val="dk1"/>
              </a:solidFill>
            </a:endParaRPr>
          </a:p>
          <a:p>
            <a:pPr indent="0" lvl="0" marL="0" rtl="0" algn="l">
              <a:spcBef>
                <a:spcPts val="0"/>
              </a:spcBef>
              <a:spcAft>
                <a:spcPts val="0"/>
              </a:spcAft>
              <a:buNone/>
            </a:pPr>
            <a:r>
              <a:rPr lang="en">
                <a:solidFill>
                  <a:schemeClr val="dk1"/>
                </a:solidFill>
              </a:rPr>
              <a:t>Only changing the last few layer : we are training the last couple of layers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Cutoff is 0.35</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07441b1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07441b1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articles to this! </a:t>
            </a:r>
            <a:endParaRPr/>
          </a:p>
          <a:p>
            <a:pPr indent="0" lvl="0" marL="0" rtl="0" algn="l">
              <a:spcBef>
                <a:spcPts val="0"/>
              </a:spcBef>
              <a:spcAft>
                <a:spcPts val="0"/>
              </a:spcAft>
              <a:buNone/>
            </a:pPr>
            <a:r>
              <a:rPr lang="en"/>
              <a:t>2017 test data set (unseen) </a:t>
            </a:r>
            <a:endParaRPr/>
          </a:p>
          <a:p>
            <a:pPr indent="0" lvl="0" marL="0" rtl="0" algn="l">
              <a:spcBef>
                <a:spcPts val="0"/>
              </a:spcBef>
              <a:spcAft>
                <a:spcPts val="0"/>
              </a:spcAft>
              <a:buNone/>
            </a:pPr>
            <a:r>
              <a:rPr lang="en"/>
              <a:t>Titles for the articles, classification based on the title or paragraph?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2e6c0ad7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2e6c0ad7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Overview</a:t>
            </a:r>
            <a:r>
              <a:rPr b="1" lang="en" sz="1500">
                <a:solidFill>
                  <a:schemeClr val="dk1"/>
                </a:solidFill>
              </a:rPr>
              <a:t>: </a:t>
            </a:r>
            <a:endParaRPr b="1" sz="1500">
              <a:solidFill>
                <a:schemeClr val="dk1"/>
              </a:solidFill>
            </a:endParaRPr>
          </a:p>
          <a:p>
            <a:pPr indent="0" lvl="0" marL="0" rtl="0" algn="l">
              <a:lnSpc>
                <a:spcPct val="115000"/>
              </a:lnSpc>
              <a:spcBef>
                <a:spcPts val="0"/>
              </a:spcBef>
              <a:spcAft>
                <a:spcPts val="0"/>
              </a:spcAft>
              <a:buNone/>
            </a:pPr>
            <a:r>
              <a:rPr lang="en" sz="1500">
                <a:solidFill>
                  <a:schemeClr val="dk1"/>
                </a:solidFill>
              </a:rPr>
              <a:t>Our training data set consist of 1200 observations. We have a binary </a:t>
            </a:r>
            <a:r>
              <a:rPr lang="en" sz="1500">
                <a:solidFill>
                  <a:schemeClr val="dk1"/>
                </a:solidFill>
              </a:rPr>
              <a:t>response</a:t>
            </a:r>
            <a:r>
              <a:rPr lang="en" sz="1500">
                <a:solidFill>
                  <a:schemeClr val="dk1"/>
                </a:solidFill>
              </a:rPr>
              <a:t> variable called y: where 1 = Yes (innovation), 0 = No (No innovation). As it </a:t>
            </a:r>
            <a:r>
              <a:rPr lang="en" sz="1500">
                <a:solidFill>
                  <a:schemeClr val="dk1"/>
                </a:solidFill>
              </a:rPr>
              <a:t>stands</a:t>
            </a:r>
            <a:r>
              <a:rPr lang="en" sz="1500">
                <a:solidFill>
                  <a:schemeClr val="dk1"/>
                </a:solidFill>
              </a:rPr>
              <a:t> the training dataset is very imbalanced out of the 1200 observations, we have 32 articles that are labeled  Yes (which is 2.6% of the data and 1168 articles labeled No</a:t>
            </a:r>
            <a:endParaRPr sz="1500">
              <a:solidFill>
                <a:schemeClr val="dk1"/>
              </a:solidFill>
            </a:endParaRPr>
          </a:p>
          <a:p>
            <a:pPr indent="0" lvl="0" marL="0" rtl="0" algn="l">
              <a:lnSpc>
                <a:spcPct val="115000"/>
              </a:lnSpc>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None/>
            </a:pPr>
            <a:r>
              <a:rPr b="1" lang="en" sz="1500">
                <a:solidFill>
                  <a:schemeClr val="dk1"/>
                </a:solidFill>
              </a:rPr>
              <a:t>Preprocessing steps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Data wrangling: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Attach title to lead paragraph: </a:t>
            </a:r>
            <a:endParaRPr sz="1500">
              <a:solidFill>
                <a:schemeClr val="dk1"/>
              </a:solidFill>
            </a:endParaRPr>
          </a:p>
          <a:p>
            <a:pPr indent="-323850" lvl="2" marL="1371600" rtl="0" algn="l">
              <a:lnSpc>
                <a:spcPct val="115000"/>
              </a:lnSpc>
              <a:spcBef>
                <a:spcPts val="0"/>
              </a:spcBef>
              <a:spcAft>
                <a:spcPts val="0"/>
              </a:spcAft>
              <a:buClr>
                <a:schemeClr val="dk1"/>
              </a:buClr>
              <a:buSzPts val="1500"/>
              <a:buChar char="■"/>
            </a:pPr>
            <a:r>
              <a:rPr lang="en" sz="1500">
                <a:solidFill>
                  <a:schemeClr val="dk1"/>
                </a:solidFill>
              </a:rPr>
              <a:t>Here we are creating a new column in a dataframe called 'text' which consists of combining the lead_paragraph and the title together into one. Then we have to clip it to 512 characters because that is BERT's limit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Clipping to 512 characters (max number of characters for BERT)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Training/test manipulation</a:t>
            </a:r>
            <a:r>
              <a:rPr lang="en" sz="1500">
                <a:solidFill>
                  <a:schemeClr val="dk1"/>
                </a:solidFill>
              </a:rPr>
              <a: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 training set 50/50 positive and negatives which lowered the size of our training set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Making sure we have are generating a randomized set of 32 ‘no’ innovation observations and combining it with our true ‘yes’ innovation observations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Split training set into a test and train set.</a:t>
            </a:r>
            <a:r>
              <a:rPr b="1" lang="en" sz="1500">
                <a:solidFill>
                  <a:schemeClr val="dk1"/>
                </a:solidFill>
              </a:rPr>
              <a:t> The Split is 60-40</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u="sng">
                <a:solidFill>
                  <a:schemeClr val="hlink"/>
                </a:solidFill>
                <a:hlinkClick r:id="rId2"/>
              </a:rPr>
              <a:t>Tokenization:</a:t>
            </a:r>
            <a:r>
              <a:rPr b="1" lang="en" sz="1500">
                <a:solidFill>
                  <a:schemeClr val="dk1"/>
                </a:solidFill>
              </a:rPr>
              <a:t> </a:t>
            </a:r>
            <a:r>
              <a:rPr lang="en" sz="1500">
                <a:solidFill>
                  <a:schemeClr val="dk1"/>
                </a:solidFill>
              </a:rPr>
              <a:t>Add special tokens at the beginning (CLS) and end of each sentence (SEP)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CLS:  aggregate sequence representation for classification tasks.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SEP: added at the end to separate sentences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Tokenizing the text (title with body) from the training data set (1200 articles)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Pad the input tokens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The BERT model receives a fixed length of sentence as input. Usually the maximum length of a sentence depends on the data we are working on. For sentences that are shorter than this maximum length, we will have to add paddings (empty tokens) to the sentences to make up the length. In the original implementation, the token [PAD] is used to represent paddings to the sentence.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Convert tokens into IDs </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 sz="1500">
                <a:solidFill>
                  <a:schemeClr val="dk1"/>
                </a:solidFill>
              </a:rPr>
              <a:t>Based on the pretrain corpus, If BERT does not understand the word, it breaks it into prefixes and suffixes </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Create attention map: </a:t>
            </a:r>
            <a:r>
              <a:rPr lang="en" sz="1500">
                <a:solidFill>
                  <a:schemeClr val="dk1"/>
                </a:solidFill>
              </a:rPr>
              <a:t>randomly blurs out stuff, similar to dropout, makes things more robust</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Sources: </a:t>
            </a:r>
            <a:r>
              <a:rPr lang="en" sz="1500" u="sng">
                <a:solidFill>
                  <a:schemeClr val="hlink"/>
                </a:solidFill>
                <a:hlinkClick r:id="rId3"/>
              </a:rPr>
              <a:t>https://albertauyeung.github.io/2020/06/19/bert-tokenization.html</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5ea42a7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5ea42a7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f2695b1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f2695b1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ff7f894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ff7f894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ddd19a0d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ddd19a0d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ddd19a0d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ddd19a0d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785ef762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85ef762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The main task of Question Answering System is to extract the key information we need such like the name of the company, product, or devices.</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This breakthrough was the result of Google research on </a:t>
            </a:r>
            <a:r>
              <a:rPr lang="en" sz="1200">
                <a:solidFill>
                  <a:srgbClr val="7B1FA2"/>
                </a:solidFill>
                <a:highlight>
                  <a:schemeClr val="lt1"/>
                </a:highlight>
                <a:uFill>
                  <a:noFill/>
                </a:uFill>
                <a:latin typeface="Roboto"/>
                <a:ea typeface="Roboto"/>
                <a:cs typeface="Roboto"/>
                <a:sym typeface="Roboto"/>
                <a:hlinkClick r:id="rId2">
                  <a:extLst>
                    <a:ext uri="{A12FA001-AC4F-418D-AE19-62706E023703}">
                      <ahyp:hlinkClr val="tx"/>
                    </a:ext>
                  </a:extLst>
                </a:hlinkClick>
              </a:rPr>
              <a:t>transformers</a:t>
            </a:r>
            <a:r>
              <a:rPr lang="en" sz="1200">
                <a:solidFill>
                  <a:srgbClr val="202124"/>
                </a:solidFill>
                <a:highlight>
                  <a:schemeClr val="lt1"/>
                </a:highlight>
                <a:latin typeface="Roboto"/>
                <a:ea typeface="Roboto"/>
                <a:cs typeface="Roboto"/>
                <a:sym typeface="Roboto"/>
              </a:rPr>
              <a:t>: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models that process words in relation to all the other words in a sentence, rather than one-by-one in order.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BERT models can therefore consider the full context of a word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by looking at the words that come before and after it—particularly useful for understanding the intent behind search queries.</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In this examples, we have the Article title and leading paragraph passed to the model and asked the question “what’s the new product?”</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Then the answer and its probability that was returned.</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rgbClr val="A1E8D9"/>
              </a:buClr>
              <a:buSzPts val="1100"/>
              <a:buFont typeface="Arial"/>
              <a:buNone/>
            </a:pPr>
            <a:r>
              <a:rPr lang="en" sz="1400">
                <a:solidFill>
                  <a:srgbClr val="292929"/>
                </a:solidFill>
                <a:highlight>
                  <a:schemeClr val="lt1"/>
                </a:highlight>
                <a:latin typeface="Open Sans"/>
                <a:ea typeface="Open Sans"/>
                <a:cs typeface="Open Sans"/>
                <a:sym typeface="Open Sans"/>
              </a:rPr>
              <a:t>After pre-training, BERT works like a neural network — it passes words through a series of transformer layers (equivalent to a hidden layer in a neural network) and returns the output.</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rgbClr val="24292E"/>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rPr lang="en" sz="1400">
                <a:solidFill>
                  <a:srgbClr val="24292E"/>
                </a:solidFill>
                <a:highlight>
                  <a:schemeClr val="lt1"/>
                </a:highlight>
                <a:latin typeface="Open Sans"/>
                <a:ea typeface="Open Sans"/>
                <a:cs typeface="Open Sans"/>
                <a:sym typeface="Open Sans"/>
              </a:rPr>
              <a:t>Language modelling, at its core, is gathering the probability of a word occurring in a certain context — for instance, “it’s raining cats and ___”, a language model would output ‘cat’ with the highest probability.</a:t>
            </a:r>
            <a:endParaRPr sz="1400">
              <a:solidFill>
                <a:srgbClr val="24292E"/>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24292E"/>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rPr lang="en" sz="1400">
                <a:solidFill>
                  <a:srgbClr val="292929"/>
                </a:solidFill>
                <a:highlight>
                  <a:schemeClr val="lt1"/>
                </a:highlight>
                <a:latin typeface="Open Sans"/>
                <a:ea typeface="Open Sans"/>
                <a:cs typeface="Open Sans"/>
                <a:sym typeface="Open Sans"/>
              </a:rPr>
              <a:t>BERT also uses a next sentence prediction task to pretrain the model for tasks in which the understanding of the relationship between two sentences is necessary, such as for question answering</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292929"/>
              </a:solidFill>
              <a:highlight>
                <a:schemeClr val="lt1"/>
              </a:highlight>
              <a:latin typeface="Open Sans"/>
              <a:ea typeface="Open Sans"/>
              <a:cs typeface="Open Sans"/>
              <a:sym typeface="Open Sans"/>
            </a:endParaRPr>
          </a:p>
          <a:p>
            <a:pPr indent="0" lvl="0" marL="0" rtl="0" algn="l">
              <a:spcBef>
                <a:spcPts val="0"/>
              </a:spcBef>
              <a:spcAft>
                <a:spcPts val="0"/>
              </a:spcAft>
              <a:buClr>
                <a:srgbClr val="A1E8D9"/>
              </a:buClr>
              <a:buSzPts val="1100"/>
              <a:buFont typeface="Arial"/>
              <a:buNone/>
            </a:pPr>
            <a:r>
              <a:t/>
            </a:r>
            <a:endParaRPr sz="1400">
              <a:solidFill>
                <a:srgbClr val="A1E8D9"/>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2564caf7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2564caf7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first task was binary classification. We tried to identify as accurately as possible which articles contained descriptions of innovations. Our problem was tricky for multiple reasons. First, the labeled training set we used had a class imbalance of almost 27:1. If we had just guessed every article didn’t contain an innovation, we’d have 97% accuracy! We solved this using downsampling. However, the size of our training set was dramatically reduced as a result. Our second problem was the precision/recall trade-off. We were slightly more concerned with grabbing as </a:t>
            </a:r>
            <a:r>
              <a:rPr lang="en"/>
              <a:t>many</a:t>
            </a:r>
            <a:r>
              <a:rPr lang="en"/>
              <a:t> of the innovation-containing articles than we were with accidently grabbing non-innovation containing articles. Based on testing, output in the graph above, we settled with a 0.7 cutoff value after tuning all other hyper-parameters of our model.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85ef762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85ef762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processing multiple articles, we </a:t>
            </a:r>
            <a:r>
              <a:rPr lang="en"/>
              <a:t>organize all the result</a:t>
            </a:r>
            <a:r>
              <a:rPr lang="en"/>
              <a:t> into a </a:t>
            </a:r>
            <a:r>
              <a:rPr lang="en"/>
              <a:t>dataframe</a:t>
            </a:r>
            <a:r>
              <a:rPr lang="en"/>
              <a:t>, each row will represent one article, the red rectangle shows the title leading </a:t>
            </a:r>
            <a:r>
              <a:rPr lang="en"/>
              <a:t>paragraph</a:t>
            </a:r>
            <a:r>
              <a:rPr lang="en"/>
              <a:t>, and labeled data, and at the right hand side, the blue </a:t>
            </a:r>
            <a:r>
              <a:rPr lang="en"/>
              <a:t>rectangle</a:t>
            </a:r>
            <a:r>
              <a:rPr lang="en"/>
              <a:t>, is all the answered and </a:t>
            </a:r>
            <a:r>
              <a:rPr lang="en"/>
              <a:t>probability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f2cb8a4c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f2cb8a4c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the optimal question to ask, we calculate the average probability to see the general </a:t>
            </a:r>
            <a:r>
              <a:rPr lang="en"/>
              <a:t>performance</a:t>
            </a:r>
            <a:r>
              <a:rPr lang="en"/>
              <a:t> of the question we asked.</a:t>
            </a:r>
            <a:endParaRPr/>
          </a:p>
          <a:p>
            <a:pPr indent="0" lvl="0" marL="0" rtl="0" algn="l">
              <a:spcBef>
                <a:spcPts val="0"/>
              </a:spcBef>
              <a:spcAft>
                <a:spcPts val="0"/>
              </a:spcAft>
              <a:buNone/>
            </a:pPr>
            <a:r>
              <a:rPr lang="en"/>
              <a:t>We seperate the question into 4 category, Company, Product, Device and Drug.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f393585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f393585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f39358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f39358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9882d48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9882d48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4292E"/>
                </a:solidFill>
                <a:highlight>
                  <a:schemeClr val="lt1"/>
                </a:highlight>
                <a:latin typeface="Open Sans"/>
                <a:ea typeface="Open Sans"/>
                <a:cs typeface="Open Sans"/>
                <a:sym typeface="Open Sans"/>
              </a:rPr>
              <a:t>BERT, or Bidirectional Encoder Representations from Transformers, is a new method of pre-training language representations which obtains state-of-the-art results on a wide array of Natural Language Processing (NLP) tasks.</a:t>
            </a:r>
            <a:endParaRPr sz="1400">
              <a:solidFill>
                <a:srgbClr val="24292E"/>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rgbClr val="24292E"/>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rgbClr val="24292E"/>
                </a:solidFill>
                <a:highlight>
                  <a:schemeClr val="lt1"/>
                </a:highlight>
                <a:latin typeface="Open Sans"/>
                <a:ea typeface="Open Sans"/>
                <a:cs typeface="Open Sans"/>
                <a:sym typeface="Open Sans"/>
              </a:rPr>
              <a:t>BERT is a method of pre-training language representations, meaning that we train a general-purpose "language understanding" model on a large text corpus (like Wikipedia), and then use that model for downstream NLP tasks that we care about (like question answering). BERT outperforms previous methods because it is the first </a:t>
            </a:r>
            <a:r>
              <a:rPr i="1" lang="en" sz="1400">
                <a:solidFill>
                  <a:srgbClr val="24292E"/>
                </a:solidFill>
                <a:highlight>
                  <a:schemeClr val="lt1"/>
                </a:highlight>
                <a:latin typeface="Open Sans"/>
                <a:ea typeface="Open Sans"/>
                <a:cs typeface="Open Sans"/>
                <a:sym typeface="Open Sans"/>
              </a:rPr>
              <a:t>unsupervised</a:t>
            </a:r>
            <a:r>
              <a:rPr lang="en" sz="1400">
                <a:solidFill>
                  <a:srgbClr val="24292E"/>
                </a:solidFill>
                <a:highlight>
                  <a:schemeClr val="lt1"/>
                </a:highlight>
                <a:latin typeface="Open Sans"/>
                <a:ea typeface="Open Sans"/>
                <a:cs typeface="Open Sans"/>
                <a:sym typeface="Open Sans"/>
              </a:rPr>
              <a:t>, </a:t>
            </a:r>
            <a:r>
              <a:rPr i="1" lang="en" sz="1400">
                <a:solidFill>
                  <a:srgbClr val="24292E"/>
                </a:solidFill>
                <a:highlight>
                  <a:schemeClr val="lt1"/>
                </a:highlight>
                <a:latin typeface="Open Sans"/>
                <a:ea typeface="Open Sans"/>
                <a:cs typeface="Open Sans"/>
                <a:sym typeface="Open Sans"/>
              </a:rPr>
              <a:t>deeply bidirectional</a:t>
            </a:r>
            <a:r>
              <a:rPr lang="en" sz="1400">
                <a:solidFill>
                  <a:srgbClr val="24292E"/>
                </a:solidFill>
                <a:highlight>
                  <a:schemeClr val="lt1"/>
                </a:highlight>
                <a:latin typeface="Open Sans"/>
                <a:ea typeface="Open Sans"/>
                <a:cs typeface="Open Sans"/>
                <a:sym typeface="Open Sans"/>
              </a:rPr>
              <a:t> system for pre-training NLP.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882d483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882d483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https://medium.com/analytics-vidhya/bert-for-everyone-f876f3bd3383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14d214e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14d214e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1652550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1652550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the parameters achieve the local maximum of </a:t>
            </a:r>
            <a:r>
              <a:rPr lang="en"/>
              <a:t>efficiency which is the red spot in this picture </a:t>
            </a:r>
            <a:endParaRPr/>
          </a:p>
          <a:p>
            <a:pPr indent="0" lvl="0" marL="0" rtl="0" algn="l">
              <a:spcBef>
                <a:spcPts val="0"/>
              </a:spcBef>
              <a:spcAft>
                <a:spcPts val="0"/>
              </a:spcAft>
              <a:buNone/>
            </a:pPr>
            <a:r>
              <a:rPr lang="en"/>
              <a:t>The main parameters we are working on is the learning rate and the amount of epochs </a:t>
            </a:r>
            <a:endParaRPr/>
          </a:p>
          <a:p>
            <a:pPr indent="0" lvl="0" marL="0" rtl="0" algn="l">
              <a:spcBef>
                <a:spcPts val="0"/>
              </a:spcBef>
              <a:spcAft>
                <a:spcPts val="0"/>
              </a:spcAft>
              <a:buNone/>
            </a:pPr>
            <a:r>
              <a:rPr lang="en"/>
              <a:t>Small learning rate the model corrects itself slightly, if it is too large you cna overcorrect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epochs:  One Epoch is when an ENTIRE dataset is passed forward and backward through the neural network only ONCE.small epochs leads to underfitting, </a:t>
            </a:r>
            <a:endParaRPr/>
          </a:p>
          <a:p>
            <a:pPr indent="0" lvl="0" marL="0" rtl="0" algn="l">
              <a:spcBef>
                <a:spcPts val="0"/>
              </a:spcBef>
              <a:spcAft>
                <a:spcPts val="0"/>
              </a:spcAft>
              <a:buNone/>
            </a:pPr>
            <a:r>
              <a:rPr lang="en"/>
              <a:t>Large learning rate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1652550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1652550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cb404fa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cb404fa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got a new data set that wa smaller and had 37 obs labeled innovation  instead of 200 </a:t>
            </a:r>
            <a:endParaRPr/>
          </a:p>
          <a:p>
            <a:pPr indent="0" lvl="0" marL="0" rtl="0" algn="l">
              <a:spcBef>
                <a:spcPts val="0"/>
              </a:spcBef>
              <a:spcAft>
                <a:spcPts val="0"/>
              </a:spcAft>
              <a:buNone/>
            </a:pPr>
            <a:r>
              <a:rPr lang="en"/>
              <a:t>And ran our classification model again , which produced a </a:t>
            </a:r>
            <a:r>
              <a:rPr lang="en"/>
              <a:t>variety</a:t>
            </a:r>
            <a:r>
              <a:rPr lang="en"/>
              <a:t> of models and corresponding confusion matrices </a:t>
            </a:r>
            <a:endParaRPr/>
          </a:p>
          <a:p>
            <a:pPr indent="0" lvl="0" marL="0" rtl="0" algn="l">
              <a:spcBef>
                <a:spcPts val="0"/>
              </a:spcBef>
              <a:spcAft>
                <a:spcPts val="0"/>
              </a:spcAft>
              <a:buNone/>
            </a:pPr>
            <a:r>
              <a:rPr lang="en"/>
              <a:t>These </a:t>
            </a:r>
            <a:r>
              <a:rPr lang="en"/>
              <a:t>confusion</a:t>
            </a:r>
            <a:r>
              <a:rPr lang="en"/>
              <a:t> matrices </a:t>
            </a:r>
            <a:r>
              <a:rPr lang="en"/>
              <a:t>represent</a:t>
            </a:r>
            <a:r>
              <a:rPr lang="en"/>
              <a:t> the best 2 models </a:t>
            </a:r>
            <a:endParaRPr/>
          </a:p>
          <a:p>
            <a:pPr indent="0" lvl="0" marL="0" rtl="0" algn="l">
              <a:spcBef>
                <a:spcPts val="0"/>
              </a:spcBef>
              <a:spcAft>
                <a:spcPts val="0"/>
              </a:spcAft>
              <a:buNone/>
            </a:pPr>
            <a:r>
              <a:rPr lang="en"/>
              <a:t>And as you can see we are making a trade off We are trying to capture at least 90% of articles that talk about innovatin in industry even if it means 20;25% of the articles we be mislabeled as innovaition when it is not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Cut off: 0.35 (</a:t>
            </a:r>
            <a:r>
              <a:rPr lang="en"/>
              <a:t>threshold</a:t>
            </a:r>
            <a:r>
              <a:rPr lang="en"/>
              <a:t> for </a:t>
            </a:r>
            <a:r>
              <a:rPr lang="en"/>
              <a:t>our</a:t>
            </a:r>
            <a:r>
              <a:rPr lang="en"/>
              <a:t> classification)</a:t>
            </a:r>
            <a:endParaRPr/>
          </a:p>
          <a:p>
            <a:pPr indent="0" lvl="0" marL="0" rtl="0" algn="l">
              <a:spcBef>
                <a:spcPts val="0"/>
              </a:spcBef>
              <a:spcAft>
                <a:spcPts val="0"/>
              </a:spcAft>
              <a:buNone/>
            </a:pPr>
            <a:r>
              <a:rPr lang="en"/>
              <a:t>6 False positives, so the modeled labeled it innovation when it was not </a:t>
            </a:r>
            <a:endParaRPr/>
          </a:p>
          <a:p>
            <a:pPr indent="0" lvl="0" marL="0" rtl="0" algn="l">
              <a:spcBef>
                <a:spcPts val="0"/>
              </a:spcBef>
              <a:spcAft>
                <a:spcPts val="0"/>
              </a:spcAft>
              <a:buNone/>
            </a:pPr>
            <a:r>
              <a:rPr lang="en"/>
              <a:t>But the model </a:t>
            </a:r>
            <a:r>
              <a:rPr lang="en"/>
              <a:t>incorrectly</a:t>
            </a:r>
            <a:r>
              <a:rPr lang="en"/>
              <a:t> labeled one observation wrong by saying there is no innovation but there was </a:t>
            </a:r>
            <a:endParaRPr/>
          </a:p>
          <a:p>
            <a:pPr indent="0" lvl="0" marL="0" rtl="0" algn="l">
              <a:spcBef>
                <a:spcPts val="0"/>
              </a:spcBef>
              <a:spcAft>
                <a:spcPts val="0"/>
              </a:spcAft>
              <a:buNone/>
            </a:pPr>
            <a:r>
              <a:rPr lang="en"/>
              <a:t>So here we are labeling more models innovation in order to minimize false negatives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4 labeled yes innovation when there was not   : slightly higher cutoff values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2564caf7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2564caf7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followed Classification by taking their innovation </a:t>
            </a:r>
            <a:r>
              <a:rPr lang="en"/>
              <a:t>articles and running them through named entity recognition. While this extracts different categories of entities, we were only interested in organizations in order to identify companies. We ran NER on the title of the article, the paragraph of the article, and the title and paragraph combined. On your screen are the results when we compared the extracted organizations to our hand labeled company names and the company names identified by codes attached to the articles.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14d214e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14d214e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6c53db3c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a6c53db3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are </a:t>
            </a:r>
            <a:r>
              <a:rPr lang="en"/>
              <a:t>working</a:t>
            </a:r>
            <a:r>
              <a:rPr lang="en"/>
              <a:t> with a labeled data set </a:t>
            </a:r>
            <a:r>
              <a:rPr lang="en"/>
              <a:t>consisting</a:t>
            </a:r>
            <a:r>
              <a:rPr lang="en"/>
              <a:t> of leading paragraphs labeled yes or no innovation </a:t>
            </a:r>
            <a:endParaRPr/>
          </a:p>
          <a:p>
            <a:pPr indent="0" lvl="0" marL="0" rtl="0" algn="l">
              <a:spcBef>
                <a:spcPts val="0"/>
              </a:spcBef>
              <a:spcAft>
                <a:spcPts val="0"/>
              </a:spcAft>
              <a:buNone/>
            </a:pPr>
            <a:r>
              <a:rPr lang="en"/>
              <a:t>So far we worked on building a classification model that had a accuracy of 90% using leading paragraph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are going t train the model on the leading paragraph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Create a confusion </a:t>
            </a:r>
            <a:r>
              <a:rPr lang="en"/>
              <a:t>matrix to calculate precision, and recall.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With a baseline of predicted no based on title and performance on title labels </a:t>
            </a:r>
            <a:endParaRPr/>
          </a:p>
          <a:p>
            <a:pPr indent="0" lvl="0" marL="0" rtl="0" algn="l">
              <a:spcBef>
                <a:spcPts val="0"/>
              </a:spcBef>
              <a:spcAft>
                <a:spcPts val="0"/>
              </a:spcAft>
              <a:buClr>
                <a:schemeClr val="dk1"/>
              </a:buClr>
              <a:buSzPts val="1100"/>
              <a:buFont typeface="Arial"/>
              <a:buNone/>
            </a:pPr>
            <a:r>
              <a:rPr lang="en"/>
              <a:t> and see how BERT is performing against the Baseline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3ef1ad7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3ef1ad7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3ef1ad79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3ef1ad7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3ef1ad79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3ef1ad79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882d483e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882d483e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882d483e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882d483e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882d483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882d483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Traditional </a:t>
            </a:r>
            <a:r>
              <a:rPr lang="en" sz="1200">
                <a:solidFill>
                  <a:srgbClr val="24292E"/>
                </a:solidFill>
                <a:highlight>
                  <a:srgbClr val="FFFFFF"/>
                </a:highlight>
              </a:rPr>
              <a:t>Language models: are usually trained in the manner we read — from left to right. They are given a sequence of words and must predict the next word.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882d483e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882d483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BERT is not: Lessons from a new suite of psycholinguistic diagnostics for language models</a:t>
            </a:r>
            <a:endParaRPr/>
          </a:p>
          <a:p>
            <a:pPr indent="0" lvl="0" marL="0" rtl="0" algn="l">
              <a:spcBef>
                <a:spcPts val="0"/>
              </a:spcBef>
              <a:spcAft>
                <a:spcPts val="0"/>
              </a:spcAft>
              <a:buNone/>
            </a:pPr>
            <a:r>
              <a:rPr lang="en" u="sng">
                <a:solidFill>
                  <a:schemeClr val="hlink"/>
                </a:solidFill>
                <a:hlinkClick r:id="rId2"/>
              </a:rPr>
              <a:t>https://arxiv.org/abs/1907.13528v1</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882d483e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882d483e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564caf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2564caf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a:t>
            </a:r>
            <a:r>
              <a:rPr lang="en"/>
              <a:t>main task in </a:t>
            </a:r>
            <a:r>
              <a:rPr lang="en">
                <a:solidFill>
                  <a:schemeClr val="dk1"/>
                </a:solidFill>
              </a:rPr>
              <a:t>Question Answering</a:t>
            </a:r>
            <a:r>
              <a:rPr lang="en"/>
              <a:t> is to retrieves key information such like company and product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table summarizes the fuzzy matching results using the answers with the highest matching probability for each evaluation strategy. </a:t>
            </a:r>
            <a:endParaRPr/>
          </a:p>
          <a:p>
            <a:pPr indent="0" lvl="0" marL="0" rtl="0" algn="l">
              <a:spcBef>
                <a:spcPts val="0"/>
              </a:spcBef>
              <a:spcAft>
                <a:spcPts val="0"/>
              </a:spcAft>
              <a:buNone/>
            </a:pPr>
            <a:r>
              <a:rPr lang="en"/>
              <a:t>When we matched individual answers to the company and product names, we obtained the highest accuracy values as 78% (25/32) for company and 81% (26/32) for product names. </a:t>
            </a:r>
            <a:endParaRPr/>
          </a:p>
          <a:p>
            <a:pPr indent="0" lvl="0" marL="0" rtl="0" algn="l">
              <a:spcBef>
                <a:spcPts val="0"/>
              </a:spcBef>
              <a:spcAft>
                <a:spcPts val="0"/>
              </a:spcAft>
              <a:buNone/>
            </a:pPr>
            <a:r>
              <a:rPr lang="en"/>
              <a:t>When we compared the combined answers from title and title+lead inputs, we obtained 97% and 91% accuracy rates, for company and product names, respectively. </a:t>
            </a:r>
            <a:endParaRPr/>
          </a:p>
          <a:p>
            <a:pPr indent="0" lvl="0" marL="0" rtl="0" algn="l">
              <a:spcBef>
                <a:spcPts val="0"/>
              </a:spcBef>
              <a:spcAft>
                <a:spcPts val="0"/>
              </a:spcAft>
              <a:buNone/>
            </a:pPr>
            <a:r>
              <a:rPr lang="en"/>
              <a:t>There was a slight decrease in the accuracy rate (3% for company names) when we used combined answers only from “title + lead” inputs, decreasing the computing time by half. </a:t>
            </a:r>
            <a:endParaRPr/>
          </a:p>
          <a:p>
            <a:pPr indent="0" lvl="0" marL="0" rtl="0" algn="l">
              <a:spcBef>
                <a:spcPts val="0"/>
              </a:spcBef>
              <a:spcAft>
                <a:spcPts val="0"/>
              </a:spcAft>
              <a:buNone/>
            </a:pPr>
            <a:r>
              <a:rPr lang="en"/>
              <a:t>Since QA is a computationally intensive task compared to NER, we suggest bearing such a minimal decrease in accuracy to save in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No need below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Retrieves key information (company and product  names)</a:t>
            </a:r>
            <a:endParaRPr sz="1800">
              <a:solidFill>
                <a:srgbClr val="695D46"/>
              </a:solidFill>
              <a:latin typeface="Open Sans"/>
              <a:ea typeface="Open Sans"/>
              <a:cs typeface="Open Sans"/>
              <a:sym typeface="Open Sans"/>
            </a:endParaRPr>
          </a:p>
          <a:p>
            <a:pPr indent="-342900" lvl="1" marL="9144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Evaluates performance on 1200 labeled articles</a:t>
            </a:r>
            <a:endParaRPr/>
          </a:p>
          <a:p>
            <a:pPr indent="0" lvl="0" marL="0" rtl="0" algn="l">
              <a:spcBef>
                <a:spcPts val="160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 evaluate the performance of the QA model, we compared the obtained answers from title and title+leading paragraph inputs to the hand-labeled company and product names. Here, we used three strategies once we obtained answers to each 12 questions (3 questions for companies, 9 questions for products):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we compared every single answer obtained from the title (12 individual answers) and title+lead (12 individual answers) inputs to the respective ground-truth in the labeled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II. we combined the answers from title and title+lead inputs to the company-related questions (6 answers combined), and to the product-related questions (18 answers combined), and compared these two separate answer strings to the respective company and product names in the labeled dataset;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III. we obtained answers only from title+lead (to reduce run time), and combined the company-related answers (3 answers combined), and product-related answers (9 answers combined), and compared these two strings to the respective company and product names in the labeled dataset.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ae55fb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ae55fb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So we are working with UVA biocomplexity institute and initiative to detect product innovation</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Currently companies in US use BRDIS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Stands for: Business R &amp; D and Innovation Survey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We aim to leverage natural language processing (NLP) and machine learning methods to measure business innovation using non-traditional data sources (social media, news articles)  to enrich and complement current innovation measures.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The main question is can we use text based data sources to get information we get in BRDIS surveys</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We are focusing on product innovation because we believe companies are most likely to announce product  news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rPr>
              <a:t>Currently, we are completing a pilot on the pharmaceutical and medical device industry and based on 1M news articles and over 5,000 company filings.</a:t>
            </a:r>
            <a:endParaRPr sz="13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dk1"/>
                </a:solidFill>
              </a:rPr>
              <a:t>Point of contact: </a:t>
            </a:r>
            <a:endParaRPr sz="13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8757a67af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8757a67a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98757a67a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98757a67a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8949e1b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8949e1b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7b265301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7b265301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7b265301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97b265301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97b265301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97b265301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https://medium.com/analytics-vidhya/adapting-bert-question-answering-for-the-medical-domain-2085ada8ceb1</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882d483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882d483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92929"/>
                </a:solidFill>
                <a:highlight>
                  <a:srgbClr val="FFFFFF"/>
                </a:highlight>
                <a:latin typeface="Georgia"/>
                <a:ea typeface="Georgia"/>
                <a:cs typeface="Georgia"/>
                <a:sym typeface="Georgia"/>
              </a:rPr>
              <a:t>Github: </a:t>
            </a:r>
            <a:r>
              <a:rPr lang="en" u="sng">
                <a:solidFill>
                  <a:schemeClr val="hlink"/>
                </a:solidFill>
                <a:hlinkClick r:id="rId2"/>
              </a:rPr>
              <a:t>https://github.com/matrixnl/Extending-Google-BERT-as-Question-and-Answering-model-and-Chatbot</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None/>
            </a:pPr>
            <a:r>
              <a:rPr lang="en" sz="1600">
                <a:solidFill>
                  <a:srgbClr val="292929"/>
                </a:solidFill>
                <a:highlight>
                  <a:srgbClr val="FFFFFF"/>
                </a:highlight>
                <a:latin typeface="Georgia"/>
                <a:ea typeface="Georgia"/>
                <a:cs typeface="Georgia"/>
                <a:sym typeface="Georgia"/>
              </a:rPr>
              <a:t>Bert model is well defined in understanding the given Text summary and answering the question from that summary.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None/>
            </a:pPr>
            <a:r>
              <a:rPr lang="en" sz="1600">
                <a:solidFill>
                  <a:srgbClr val="292929"/>
                </a:solidFill>
                <a:highlight>
                  <a:srgbClr val="FFFFFF"/>
                </a:highlight>
                <a:latin typeface="Georgia"/>
                <a:ea typeface="Georgia"/>
                <a:cs typeface="Georgia"/>
                <a:sym typeface="Georgia"/>
              </a:rPr>
              <a:t>To understand the Question-related information Bert has trained on SQUAD data set and other labeled Question and answer dataset.</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None/>
            </a:pPr>
            <a:r>
              <a:rPr lang="en" sz="1600">
                <a:solidFill>
                  <a:srgbClr val="292929"/>
                </a:solidFill>
                <a:highlight>
                  <a:srgbClr val="FFFFFF"/>
                </a:highlight>
                <a:latin typeface="Georgia"/>
                <a:ea typeface="Georgia"/>
                <a:cs typeface="Georgia"/>
                <a:sym typeface="Georgia"/>
              </a:rPr>
              <a:t>BERT Question and Answer system meant and works well for only limited number of words summary like 1 to 2 paragraphs only. It can’t be able to answer well from understanding more than 10 pages of data. We can extend the BERT question and answer model to work as chatbot on large text. To accomplish the understanding of more than 10 pages of data, here we have used a specific approach of picking the data.</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Will it work with our project?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Probably not.</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BERT Question and Answer system meant and works well for the only limited number of words summary like 1 to 2 paragraphs only. It can’t be able to answer well from understanding more than 10 pages of data. We can’t expect to have good results with a large corpus as it is trained on SQuAD question and answer data, which has less summary paragraph and questions related to that.</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Stanford Question Answering Dataset (SQuAD) is a reading comprehension dataset, consisting of questions posed by crowdworkers on a set of Wikipedia articles, where the answer to every question is a segment of text, or span, from the corresponding reading passage, or the question might be unanswerable.</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SQuAD2.0 combines the 100,000 questions in SQuAD1.1 with over 50,000 new, unanswerable questions written adversarially by crowdworkers to look similar to answerable ones.</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0"/>
              </a:spcAft>
              <a:buClr>
                <a:schemeClr val="dk1"/>
              </a:buClr>
              <a:buSzPts val="1100"/>
              <a:buFont typeface="Arial"/>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98949e1b1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98949e1b1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https://doi.org/10.1016/j.ymeth.2019.06.024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is pre-trained on the large-scale open domain dataset SQuAD and fine-tuning is implemented on the small target data BioASQ. The experimental results show that our model gets the state-of- the-art performance on Biomedical Question Answering task.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systems can achieve competing performance in domains where large datasets are not available. Our future work will focus on resolving the question type which is difficult to answer, such as summary questions.</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98757a67a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98757a67a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2564caf7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2564caf7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completed all training all three processes, we ran the code on our data of all news articles from 2013. The QA was only able to complete 20,000 of our 65,000 articles, but the NER was able to run on all articles. In a comparison of the most common </a:t>
            </a:r>
            <a:r>
              <a:rPr lang="en"/>
              <a:t>company</a:t>
            </a:r>
            <a:r>
              <a:rPr lang="en"/>
              <a:t> names from NER and QA, we found there was an overlap of 67% in both the top 12 and top 50 lists. We then compared our QA and NER top 50 lists with the National Drug Code database from 2013 and the FDA drug approval database from 2013. While the NDC only provided an 8% match, the drug approval database matched 44% of the time. We found this promising but will need to do more research into how to improve this match. Thank you for watching!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8a17b73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98a17b7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98757a67a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98757a67a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7b26530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7b26530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8757a67a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8757a67a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8a920310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8a920310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700">
                <a:solidFill>
                  <a:srgbClr val="24292E"/>
                </a:solidFill>
                <a:highlight>
                  <a:srgbClr val="FFFFFF"/>
                </a:highlight>
              </a:rPr>
              <a:t>Bert multi-label text classification by PyTorch</a:t>
            </a:r>
            <a:endParaRPr b="1" sz="1700">
              <a:solidFill>
                <a:srgbClr val="24292E"/>
              </a:solidFill>
              <a:highlight>
                <a:srgbClr val="FFFFFF"/>
              </a:highlight>
            </a:endParaRPr>
          </a:p>
          <a:p>
            <a:pPr indent="0" lvl="0" marL="0" rtl="0" algn="l">
              <a:lnSpc>
                <a:spcPct val="125000"/>
              </a:lnSpc>
              <a:spcBef>
                <a:spcPts val="1800"/>
              </a:spcBef>
              <a:spcAft>
                <a:spcPts val="0"/>
              </a:spcAft>
              <a:buNone/>
            </a:pPr>
            <a:r>
              <a:rPr lang="en" sz="1600">
                <a:solidFill>
                  <a:srgbClr val="292929"/>
                </a:solidFill>
                <a:highlight>
                  <a:srgbClr val="FFFFFF"/>
                </a:highlight>
                <a:latin typeface="Georgia"/>
                <a:ea typeface="Georgia"/>
                <a:cs typeface="Georgia"/>
                <a:sym typeface="Georgia"/>
              </a:rPr>
              <a:t>25000 training examples having movie reviews with labels and 25000 test examples without labels. </a:t>
            </a:r>
            <a:endParaRPr sz="1600">
              <a:solidFill>
                <a:srgbClr val="292929"/>
              </a:solidFill>
              <a:highlight>
                <a:srgbClr val="FFFFFF"/>
              </a:highlight>
              <a:latin typeface="Georgia"/>
              <a:ea typeface="Georgia"/>
              <a:cs typeface="Georgia"/>
              <a:sym typeface="Georgia"/>
            </a:endParaRPr>
          </a:p>
          <a:p>
            <a:pPr indent="0" lvl="0" marL="0" rtl="0" algn="l">
              <a:lnSpc>
                <a:spcPct val="125000"/>
              </a:lnSpc>
              <a:spcBef>
                <a:spcPts val="18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We will fine-tune our language model on the combined train and test data having 50000 reviews as a whole.</a:t>
            </a:r>
            <a:endParaRPr b="1" sz="1700">
              <a:solidFill>
                <a:srgbClr val="24292E"/>
              </a:solidFill>
              <a:highlight>
                <a:srgbClr val="FFFFFF"/>
              </a:highlight>
            </a:endParaRPr>
          </a:p>
          <a:p>
            <a:pPr indent="0" lvl="0" marL="0" rtl="0" algn="l">
              <a:spcBef>
                <a:spcPts val="1200"/>
              </a:spcBef>
              <a:spcAft>
                <a:spcPts val="0"/>
              </a:spcAft>
              <a:buNone/>
            </a:pPr>
            <a:r>
              <a:rPr lang="en"/>
              <a:t>Question and Answering Video </a:t>
            </a:r>
            <a:endParaRPr/>
          </a:p>
          <a:p>
            <a:pPr indent="0" lvl="0" marL="0" rtl="0" algn="l">
              <a:spcBef>
                <a:spcPts val="0"/>
              </a:spcBef>
              <a:spcAft>
                <a:spcPts val="0"/>
              </a:spcAft>
              <a:buNone/>
            </a:pPr>
            <a:r>
              <a:rPr lang="en" u="sng">
                <a:solidFill>
                  <a:schemeClr val="hlink"/>
                </a:solidFill>
                <a:hlinkClick r:id="rId2"/>
              </a:rPr>
              <a:t>https://www.youtube.com/watch?v=XaQ0CBlQ4cY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 the years, journals, and url </a:t>
            </a:r>
            <a:endParaRPr/>
          </a:p>
          <a:p>
            <a:pPr indent="0" lvl="0" marL="0" rtl="0" algn="l">
              <a:spcBef>
                <a:spcPts val="0"/>
              </a:spcBef>
              <a:spcAft>
                <a:spcPts val="0"/>
              </a:spcAft>
              <a:buNone/>
            </a:pPr>
            <a:r>
              <a:rPr lang="en"/>
              <a:t>Documentation</a:t>
            </a:r>
            <a:r>
              <a:rPr lang="en"/>
              <a:t>: </a:t>
            </a:r>
            <a:endParaRPr/>
          </a:p>
          <a:p>
            <a:pPr indent="0" lvl="0" marL="0" rtl="0" algn="l">
              <a:spcBef>
                <a:spcPts val="0"/>
              </a:spcBef>
              <a:spcAft>
                <a:spcPts val="0"/>
              </a:spcAft>
              <a:buNone/>
            </a:pPr>
            <a:r>
              <a:rPr lang="en"/>
              <a:t>Document the installation process - error message, what is not </a:t>
            </a:r>
            <a:r>
              <a:rPr lang="en"/>
              <a:t>working</a:t>
            </a:r>
            <a:r>
              <a:rPr lang="en"/>
              <a:t> </a:t>
            </a:r>
            <a:endParaRPr/>
          </a:p>
          <a:p>
            <a:pPr indent="0" lvl="0" marL="0" rtl="0" algn="l">
              <a:spcBef>
                <a:spcPts val="0"/>
              </a:spcBef>
              <a:spcAft>
                <a:spcPts val="0"/>
              </a:spcAft>
              <a:buNone/>
            </a:pPr>
            <a:r>
              <a:rPr lang="en"/>
              <a:t>Take notes on rivanna and what kind of session works well </a:t>
            </a:r>
            <a:endParaRPr/>
          </a:p>
          <a:p>
            <a:pPr indent="0" lvl="0" marL="0" rtl="0" algn="l">
              <a:spcBef>
                <a:spcPts val="0"/>
              </a:spcBef>
              <a:spcAft>
                <a:spcPts val="0"/>
              </a:spcAft>
              <a:buNone/>
            </a:pPr>
            <a:r>
              <a:rPr lang="en"/>
              <a:t>This week: Work on rivanna and slack if issues </a:t>
            </a:r>
            <a:endParaRPr/>
          </a:p>
          <a:p>
            <a:pPr indent="0" lvl="0" marL="0" rtl="0" algn="l">
              <a:spcBef>
                <a:spcPts val="0"/>
              </a:spcBef>
              <a:spcAft>
                <a:spcPts val="0"/>
              </a:spcAft>
              <a:buNone/>
            </a:pPr>
            <a:r>
              <a:rPr lang="en"/>
              <a:t>Start coding?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f2cb8a4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af2cb8a4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a7fc9394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a7fc9394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bacd9e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bacd9e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d119959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d119959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96af52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96af523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e34d016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e34d016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c31758d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c31758d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 name="Shape 62"/>
        <p:cNvGrpSpPr/>
        <p:nvPr/>
      </p:nvGrpSpPr>
      <p:grpSpPr>
        <a:xfrm>
          <a:off x="0" y="0"/>
          <a:ext cx="0" cy="0"/>
          <a:chOff x="0" y="0"/>
          <a:chExt cx="0" cy="0"/>
        </a:xfrm>
      </p:grpSpPr>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4"/>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8" name="Shape 68"/>
        <p:cNvGrpSpPr/>
        <p:nvPr/>
      </p:nvGrpSpPr>
      <p:grpSpPr>
        <a:xfrm>
          <a:off x="0" y="0"/>
          <a:ext cx="0" cy="0"/>
          <a:chOff x="0" y="0"/>
          <a:chExt cx="0" cy="0"/>
        </a:xfrm>
      </p:grpSpPr>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5"/>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sp>
        <p:nvSpPr>
          <p:cNvPr id="76" name="Google Shape;76;p17"/>
          <p:cNvSpPr txBox="1"/>
          <p:nvPr>
            <p:ph type="ctrTitle"/>
          </p:nvPr>
        </p:nvSpPr>
        <p:spPr>
          <a:xfrm>
            <a:off x="5125500" y="1809400"/>
            <a:ext cx="3561300" cy="1524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7" name="Google Shape;77;p17"/>
          <p:cNvSpPr txBox="1"/>
          <p:nvPr>
            <p:ph idx="1" type="subTitle"/>
          </p:nvPr>
        </p:nvSpPr>
        <p:spPr>
          <a:xfrm>
            <a:off x="5125500" y="3326900"/>
            <a:ext cx="2845500" cy="1045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1"/>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8" name="Google Shape;10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sp>
        <p:nvSpPr>
          <p:cNvPr id="73" name="Google Shape;7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indent="-317500" lvl="1" marL="914400" rtl="0">
              <a:lnSpc>
                <a:spcPct val="115000"/>
              </a:lnSpc>
              <a:spcBef>
                <a:spcPts val="1600"/>
              </a:spcBef>
              <a:spcAft>
                <a:spcPts val="0"/>
              </a:spcAft>
              <a:buSzPts val="1400"/>
              <a:buFont typeface="Fira Sans"/>
              <a:buChar char="○"/>
              <a:defRPr>
                <a:latin typeface="Fira Sans"/>
                <a:ea typeface="Fira Sans"/>
                <a:cs typeface="Fira Sans"/>
                <a:sym typeface="Fira Sans"/>
              </a:defRPr>
            </a:lvl2pPr>
            <a:lvl3pPr indent="-317500" lvl="2" marL="1371600" rtl="0">
              <a:lnSpc>
                <a:spcPct val="115000"/>
              </a:lnSpc>
              <a:spcBef>
                <a:spcPts val="1600"/>
              </a:spcBef>
              <a:spcAft>
                <a:spcPts val="0"/>
              </a:spcAft>
              <a:buSzPts val="1400"/>
              <a:buFont typeface="Fira Sans"/>
              <a:buChar char="■"/>
              <a:defRPr>
                <a:latin typeface="Fira Sans"/>
                <a:ea typeface="Fira Sans"/>
                <a:cs typeface="Fira Sans"/>
                <a:sym typeface="Fira Sans"/>
              </a:defRPr>
            </a:lvl3pPr>
            <a:lvl4pPr indent="-317500" lvl="3" marL="1828800" rtl="0">
              <a:lnSpc>
                <a:spcPct val="115000"/>
              </a:lnSpc>
              <a:spcBef>
                <a:spcPts val="1600"/>
              </a:spcBef>
              <a:spcAft>
                <a:spcPts val="0"/>
              </a:spcAft>
              <a:buSzPts val="1400"/>
              <a:buFont typeface="Fira Sans"/>
              <a:buChar char="●"/>
              <a:defRPr>
                <a:latin typeface="Fira Sans"/>
                <a:ea typeface="Fira Sans"/>
                <a:cs typeface="Fira Sans"/>
                <a:sym typeface="Fira Sans"/>
              </a:defRPr>
            </a:lvl4pPr>
            <a:lvl5pPr indent="-317500" lvl="4" marL="2286000" rtl="0">
              <a:lnSpc>
                <a:spcPct val="115000"/>
              </a:lnSpc>
              <a:spcBef>
                <a:spcPts val="1600"/>
              </a:spcBef>
              <a:spcAft>
                <a:spcPts val="0"/>
              </a:spcAft>
              <a:buSzPts val="1400"/>
              <a:buFont typeface="Fira Sans"/>
              <a:buChar char="○"/>
              <a:defRPr>
                <a:latin typeface="Fira Sans"/>
                <a:ea typeface="Fira Sans"/>
                <a:cs typeface="Fira Sans"/>
                <a:sym typeface="Fira Sans"/>
              </a:defRPr>
            </a:lvl5pPr>
            <a:lvl6pPr indent="-317500" lvl="5" marL="2743200" rtl="0">
              <a:lnSpc>
                <a:spcPct val="115000"/>
              </a:lnSpc>
              <a:spcBef>
                <a:spcPts val="1600"/>
              </a:spcBef>
              <a:spcAft>
                <a:spcPts val="0"/>
              </a:spcAft>
              <a:buSzPts val="1400"/>
              <a:buFont typeface="Fira Sans"/>
              <a:buChar char="■"/>
              <a:defRPr>
                <a:latin typeface="Fira Sans"/>
                <a:ea typeface="Fira Sans"/>
                <a:cs typeface="Fira Sans"/>
                <a:sym typeface="Fira Sans"/>
              </a:defRPr>
            </a:lvl6pPr>
            <a:lvl7pPr indent="-317500" lvl="6" marL="3200400" rtl="0">
              <a:lnSpc>
                <a:spcPct val="115000"/>
              </a:lnSpc>
              <a:spcBef>
                <a:spcPts val="1600"/>
              </a:spcBef>
              <a:spcAft>
                <a:spcPts val="0"/>
              </a:spcAft>
              <a:buSzPts val="1400"/>
              <a:buFont typeface="Fira Sans"/>
              <a:buChar char="●"/>
              <a:defRPr>
                <a:latin typeface="Fira Sans"/>
                <a:ea typeface="Fira Sans"/>
                <a:cs typeface="Fira Sans"/>
                <a:sym typeface="Fira Sans"/>
              </a:defRPr>
            </a:lvl7pPr>
            <a:lvl8pPr indent="-317500" lvl="7" marL="3657600" rtl="0">
              <a:lnSpc>
                <a:spcPct val="115000"/>
              </a:lnSpc>
              <a:spcBef>
                <a:spcPts val="1600"/>
              </a:spcBef>
              <a:spcAft>
                <a:spcPts val="0"/>
              </a:spcAft>
              <a:buSzPts val="1400"/>
              <a:buFont typeface="Fira Sans"/>
              <a:buChar char="○"/>
              <a:defRPr>
                <a:latin typeface="Fira Sans"/>
                <a:ea typeface="Fira Sans"/>
                <a:cs typeface="Fira Sans"/>
                <a:sym typeface="Fira Sans"/>
              </a:defRPr>
            </a:lvl8pPr>
            <a:lvl9pPr indent="-317500" lvl="8" marL="4114800" rtl="0">
              <a:lnSpc>
                <a:spcPct val="115000"/>
              </a:lnSpc>
              <a:spcBef>
                <a:spcPts val="1600"/>
              </a:spcBef>
              <a:spcAft>
                <a:spcPts val="1600"/>
              </a:spcAft>
              <a:buSzPts val="1400"/>
              <a:buFont typeface="Fira Sans"/>
              <a:buChar char="■"/>
              <a:defRPr>
                <a:latin typeface="Fira Sans"/>
                <a:ea typeface="Fira Sans"/>
                <a:cs typeface="Fira Sans"/>
                <a:sym typeface="Fira Sans"/>
              </a:defRPr>
            </a:lvl9pPr>
          </a:lstStyle>
          <a:p/>
        </p:txBody>
      </p:sp>
      <p:sp>
        <p:nvSpPr>
          <p:cNvPr id="74" name="Google Shape;7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en.wikipedia.org/wiki/Newswire" TargetMode="External"/><Relationship Id="rId4" Type="http://schemas.openxmlformats.org/officeDocument/2006/relationships/hyperlink" Target="https://en.wikipedia.org/wiki/Wikipedia" TargetMode="External"/><Relationship Id="rId5" Type="http://schemas.openxmlformats.org/officeDocument/2006/relationships/hyperlink" Target="https://en.wikipedia.org/wiki/World_Wide_Web" TargetMode="External"/><Relationship Id="rId6" Type="http://schemas.openxmlformats.org/officeDocument/2006/relationships/hyperlink" Target="https://en.wikipedia.org/wiki/Defini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gab41.lab41.org/how-to-fine-tune-bert-for-named-entity-recognition-2257b5e5ce7e" TargetMode="External"/><Relationship Id="rId4" Type="http://schemas.openxmlformats.org/officeDocument/2006/relationships/hyperlink" Target="https://www.depends-on-the-definition.com/named-entity-recognition-with-ber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stackabuse.com/text-classification-with-bert-tokenizer-and-tf-2-0-in-python/" TargetMode="External"/><Relationship Id="rId4" Type="http://schemas.openxmlformats.org/officeDocument/2006/relationships/hyperlink" Target="https://medium.com/analytics-vidhya/fine-tuning-bert-language-model-to-get-better-results-on-text-classification-3dac5e3c348e" TargetMode="External"/><Relationship Id="rId5" Type="http://schemas.openxmlformats.org/officeDocument/2006/relationships/hyperlink" Target="https://github.com/lonePatient/Bert-Multi-Label-Text-Classification" TargetMode="External"/><Relationship Id="rId6" Type="http://schemas.openxmlformats.org/officeDocument/2006/relationships/hyperlink" Target="https://www.kaggle.com/c/word2vec-nlp-tutorial/dat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ctrTitle"/>
          </p:nvPr>
        </p:nvSpPr>
        <p:spPr>
          <a:xfrm>
            <a:off x="1003650" y="1377821"/>
            <a:ext cx="7136700" cy="15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rPr lang="en" sz="3300">
                <a:solidFill>
                  <a:schemeClr val="dk2"/>
                </a:solidFill>
              </a:rPr>
              <a:t>Detecting Product Innovation in News Articles</a:t>
            </a:r>
            <a:r>
              <a:rPr lang="en"/>
              <a:t> </a:t>
            </a:r>
            <a:endParaRPr/>
          </a:p>
          <a:p>
            <a:pPr indent="0" lvl="0" marL="0" rtl="0" algn="ctr">
              <a:spcBef>
                <a:spcPts val="0"/>
              </a:spcBef>
              <a:spcAft>
                <a:spcPts val="0"/>
              </a:spcAft>
              <a:buNone/>
            </a:pPr>
            <a:r>
              <a:rPr lang="en" sz="2000"/>
              <a:t>Sponsor: Dr. Gizem Korkmaz, UVA Biocomplexity Institute &amp; Initiative (BII)</a:t>
            </a:r>
            <a:endParaRPr sz="2000"/>
          </a:p>
          <a:p>
            <a:pPr indent="0" lvl="0" marL="0" rtl="0" algn="ctr">
              <a:spcBef>
                <a:spcPts val="0"/>
              </a:spcBef>
              <a:spcAft>
                <a:spcPts val="0"/>
              </a:spcAft>
              <a:buNone/>
            </a:pPr>
            <a:r>
              <a:rPr lang="en" sz="2000"/>
              <a:t>Advisor:  Gerard P. Learmonth</a:t>
            </a:r>
            <a:r>
              <a:rPr lang="en" sz="4600"/>
              <a:t> </a:t>
            </a:r>
            <a:endParaRPr sz="4600"/>
          </a:p>
        </p:txBody>
      </p:sp>
      <p:sp>
        <p:nvSpPr>
          <p:cNvPr id="120" name="Google Shape;120;p28"/>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Keyu Chen, </a:t>
            </a:r>
            <a:r>
              <a:rPr lang="en"/>
              <a:t>Ben Cosgro,</a:t>
            </a:r>
            <a:r>
              <a:rPr lang="en"/>
              <a:t> Oretha Domfeh, Alex Stern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after dropping generic words and duplicates- NER</a:t>
            </a:r>
            <a:endParaRPr/>
          </a:p>
        </p:txBody>
      </p:sp>
      <p:sp>
        <p:nvSpPr>
          <p:cNvPr id="211" name="Google Shape;211;p37"/>
          <p:cNvSpPr txBox="1"/>
          <p:nvPr>
            <p:ph idx="1" type="body"/>
          </p:nvPr>
        </p:nvSpPr>
        <p:spPr>
          <a:xfrm>
            <a:off x="311700" y="1657200"/>
            <a:ext cx="4260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Title only - 62.5%</a:t>
            </a:r>
            <a:endParaRPr sz="1500"/>
          </a:p>
          <a:p>
            <a:pPr indent="0" lvl="0" marL="0" rtl="0" algn="l">
              <a:spcBef>
                <a:spcPts val="1600"/>
              </a:spcBef>
              <a:spcAft>
                <a:spcPts val="0"/>
              </a:spcAft>
              <a:buNone/>
            </a:pPr>
            <a:r>
              <a:rPr lang="en" sz="1500"/>
              <a:t>Title and Paragraph - 90.6%</a:t>
            </a:r>
            <a:endParaRPr sz="1500"/>
          </a:p>
          <a:p>
            <a:pPr indent="0" lvl="0" marL="0" rtl="0" algn="l">
              <a:spcBef>
                <a:spcPts val="1600"/>
              </a:spcBef>
              <a:spcAft>
                <a:spcPts val="0"/>
              </a:spcAft>
              <a:buNone/>
            </a:pPr>
            <a:r>
              <a:rPr lang="en" sz="1500"/>
              <a:t>Paragraph only - </a:t>
            </a:r>
            <a:r>
              <a:rPr lang="en" sz="1500"/>
              <a:t>87.5%</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000"/>
          </a:p>
        </p:txBody>
      </p:sp>
      <p:sp>
        <p:nvSpPr>
          <p:cNvPr id="212" name="Google Shape;212;p37"/>
          <p:cNvSpPr txBox="1"/>
          <p:nvPr/>
        </p:nvSpPr>
        <p:spPr>
          <a:xfrm>
            <a:off x="4663800" y="1385800"/>
            <a:ext cx="4480200" cy="56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Open Sans"/>
                <a:ea typeface="Open Sans"/>
                <a:cs typeface="Open Sans"/>
                <a:sym typeface="Open Sans"/>
              </a:rPr>
              <a:t>Title using names_company_about list = 53.1%</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Title and Paragraph using names_company_about list = 75%</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Paragraph using names_company_about list = 65.6%</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 sz="1500">
                <a:solidFill>
                  <a:schemeClr val="dk2"/>
                </a:solidFill>
                <a:latin typeface="Open Sans"/>
                <a:ea typeface="Open Sans"/>
                <a:cs typeface="Open Sans"/>
                <a:sym typeface="Open Sans"/>
              </a:rPr>
              <a:t> </a:t>
            </a:r>
            <a:endParaRPr sz="17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 NER</a:t>
            </a:r>
            <a:endParaRPr/>
          </a:p>
        </p:txBody>
      </p:sp>
      <p:sp>
        <p:nvSpPr>
          <p:cNvPr id="218" name="Google Shape;218;p38"/>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Validation Accuracy Training - 97.69%</a:t>
            </a:r>
            <a:endParaRPr sz="1500"/>
          </a:p>
          <a:p>
            <a:pPr indent="0" lvl="0" marL="0" rtl="0" algn="l">
              <a:spcBef>
                <a:spcPts val="1600"/>
              </a:spcBef>
              <a:spcAft>
                <a:spcPts val="0"/>
              </a:spcAft>
              <a:buNone/>
            </a:pPr>
            <a:r>
              <a:rPr lang="en" sz="1500"/>
              <a:t>Title only - 43.75% to 56.25% with concatenation</a:t>
            </a:r>
            <a:endParaRPr sz="1500"/>
          </a:p>
          <a:p>
            <a:pPr indent="0" lvl="0" marL="0" rtl="0" algn="l">
              <a:spcBef>
                <a:spcPts val="1600"/>
              </a:spcBef>
              <a:spcAft>
                <a:spcPts val="0"/>
              </a:spcAft>
              <a:buNone/>
            </a:pPr>
            <a:r>
              <a:rPr lang="en" sz="1500"/>
              <a:t>Title and Paragraph - 87.5%</a:t>
            </a:r>
            <a:endParaRPr sz="1500"/>
          </a:p>
          <a:p>
            <a:pPr indent="0" lvl="0" marL="0" rtl="0" algn="l">
              <a:spcBef>
                <a:spcPts val="1600"/>
              </a:spcBef>
              <a:spcAft>
                <a:spcPts val="0"/>
              </a:spcAft>
              <a:buNone/>
            </a:pPr>
            <a:r>
              <a:rPr lang="en" sz="1500"/>
              <a:t>Paragraph only - 81.25% or 84.38% to 87.5%</a:t>
            </a:r>
            <a:endParaRPr sz="1500"/>
          </a:p>
          <a:p>
            <a:pPr indent="0" lvl="0" marL="0" rtl="0" algn="l">
              <a:spcBef>
                <a:spcPts val="1600"/>
              </a:spcBef>
              <a:spcAft>
                <a:spcPts val="0"/>
              </a:spcAft>
              <a:buNone/>
            </a:pPr>
            <a:r>
              <a:rPr lang="en" sz="1500"/>
              <a:t>B-ORG only Title and Paragraph - 84.38% for both</a:t>
            </a:r>
            <a:endParaRPr sz="1500"/>
          </a:p>
          <a:p>
            <a:pPr indent="0" lvl="0" marL="0" rtl="0" algn="l">
              <a:spcBef>
                <a:spcPts val="1600"/>
              </a:spcBef>
              <a:spcAft>
                <a:spcPts val="0"/>
              </a:spcAft>
              <a:buNone/>
            </a:pPr>
            <a:r>
              <a:rPr lang="en" sz="1500"/>
              <a:t>B-ORG only Paragraph only - 81.25% for both</a:t>
            </a:r>
            <a:endParaRPr sz="1500"/>
          </a:p>
          <a:p>
            <a:pPr indent="0" lvl="0" marL="0" rtl="0" algn="l">
              <a:spcBef>
                <a:spcPts val="1600"/>
              </a:spcBef>
              <a:spcAft>
                <a:spcPts val="1600"/>
              </a:spcAft>
              <a:buNone/>
            </a:pPr>
            <a:r>
              <a:t/>
            </a:r>
            <a:endParaRPr sz="1000"/>
          </a:p>
        </p:txBody>
      </p:sp>
      <p:sp>
        <p:nvSpPr>
          <p:cNvPr id="219" name="Google Shape;219;p38"/>
          <p:cNvSpPr txBox="1"/>
          <p:nvPr/>
        </p:nvSpPr>
        <p:spPr>
          <a:xfrm>
            <a:off x="4663800" y="1217025"/>
            <a:ext cx="4480200" cy="66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Open Sans"/>
                <a:ea typeface="Open Sans"/>
                <a:cs typeface="Open Sans"/>
                <a:sym typeface="Open Sans"/>
              </a:rPr>
              <a:t>Title and Paragraph using names_company_about list = 62.5% to 75%</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Title using names_company_about list = 40.63%</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Paragraph using names_company_about list = 56.25% to 68.75%</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B-ORG only Title and Paragraph using names_company_about list = 65.63%</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B-ORG only Paragraph only using names_company_about list = 65.63%</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 sz="1500">
                <a:solidFill>
                  <a:schemeClr val="dk2"/>
                </a:solidFill>
                <a:latin typeface="Open Sans"/>
                <a:ea typeface="Open Sans"/>
                <a:cs typeface="Open Sans"/>
                <a:sym typeface="Open Sans"/>
              </a:rPr>
              <a:t> </a:t>
            </a:r>
            <a:endParaRPr sz="17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 NER</a:t>
            </a:r>
            <a:endParaRPr/>
          </a:p>
        </p:txBody>
      </p:sp>
      <p:sp>
        <p:nvSpPr>
          <p:cNvPr id="225" name="Google Shape;225;p39"/>
          <p:cNvSpPr txBox="1"/>
          <p:nvPr/>
        </p:nvSpPr>
        <p:spPr>
          <a:xfrm>
            <a:off x="311700" y="1152425"/>
            <a:ext cx="4480200" cy="61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Open Sans"/>
                <a:ea typeface="Open Sans"/>
                <a:cs typeface="Open Sans"/>
                <a:sym typeface="Open Sans"/>
              </a:rPr>
              <a:t>Title and Paragraph using names_company_occur_list = 31.25%</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Paragraph using </a:t>
            </a:r>
            <a:r>
              <a:rPr lang="en" sz="1500">
                <a:solidFill>
                  <a:schemeClr val="dk2"/>
                </a:solidFill>
                <a:latin typeface="Open Sans"/>
                <a:ea typeface="Open Sans"/>
                <a:cs typeface="Open Sans"/>
                <a:sym typeface="Open Sans"/>
              </a:rPr>
              <a:t>names_company_occur_list</a:t>
            </a:r>
            <a:r>
              <a:rPr lang="en" sz="1500">
                <a:solidFill>
                  <a:schemeClr val="dk2"/>
                </a:solidFill>
                <a:latin typeface="Open Sans"/>
                <a:ea typeface="Open Sans"/>
                <a:cs typeface="Open Sans"/>
                <a:sym typeface="Open Sans"/>
              </a:rPr>
              <a:t> = 31.25%</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B-ORG only Title and Paragraph using </a:t>
            </a:r>
            <a:r>
              <a:rPr lang="en" sz="1500">
                <a:solidFill>
                  <a:schemeClr val="dk2"/>
                </a:solidFill>
                <a:latin typeface="Open Sans"/>
                <a:ea typeface="Open Sans"/>
                <a:cs typeface="Open Sans"/>
                <a:sym typeface="Open Sans"/>
              </a:rPr>
              <a:t>names_company_occur_list</a:t>
            </a:r>
            <a:r>
              <a:rPr lang="en" sz="1500">
                <a:solidFill>
                  <a:schemeClr val="dk2"/>
                </a:solidFill>
                <a:latin typeface="Open Sans"/>
                <a:ea typeface="Open Sans"/>
                <a:cs typeface="Open Sans"/>
                <a:sym typeface="Open Sans"/>
              </a:rPr>
              <a:t> = 50%</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500">
                <a:solidFill>
                  <a:schemeClr val="dk2"/>
                </a:solidFill>
                <a:latin typeface="Open Sans"/>
                <a:ea typeface="Open Sans"/>
                <a:cs typeface="Open Sans"/>
                <a:sym typeface="Open Sans"/>
              </a:rPr>
              <a:t>B-ORG only Paragraph only using </a:t>
            </a:r>
            <a:r>
              <a:rPr lang="en" sz="1500">
                <a:solidFill>
                  <a:schemeClr val="dk2"/>
                </a:solidFill>
                <a:latin typeface="Open Sans"/>
                <a:ea typeface="Open Sans"/>
                <a:cs typeface="Open Sans"/>
                <a:sym typeface="Open Sans"/>
              </a:rPr>
              <a:t>names_company_occur_list</a:t>
            </a:r>
            <a:r>
              <a:rPr lang="en" sz="1500">
                <a:solidFill>
                  <a:schemeClr val="dk2"/>
                </a:solidFill>
                <a:latin typeface="Open Sans"/>
                <a:ea typeface="Open Sans"/>
                <a:cs typeface="Open Sans"/>
                <a:sym typeface="Open Sans"/>
              </a:rPr>
              <a:t> = 34.38%</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500">
              <a:solidFill>
                <a:schemeClr val="dk2"/>
              </a:solidFill>
              <a:latin typeface="Open Sans"/>
              <a:ea typeface="Open Sans"/>
              <a:cs typeface="Open Sans"/>
              <a:sym typeface="Open Sans"/>
            </a:endParaRPr>
          </a:p>
          <a:p>
            <a:pPr indent="0" lvl="0" marL="0" rtl="0" algn="l">
              <a:lnSpc>
                <a:spcPct val="115000"/>
              </a:lnSpc>
              <a:spcBef>
                <a:spcPts val="1600"/>
              </a:spcBef>
              <a:spcAft>
                <a:spcPts val="1600"/>
              </a:spcAft>
              <a:buNone/>
            </a:pPr>
            <a:r>
              <a:rPr lang="en" sz="1500">
                <a:solidFill>
                  <a:schemeClr val="dk2"/>
                </a:solidFill>
                <a:latin typeface="Open Sans"/>
                <a:ea typeface="Open Sans"/>
                <a:cs typeface="Open Sans"/>
                <a:sym typeface="Open Sans"/>
              </a:rPr>
              <a:t> </a:t>
            </a:r>
            <a:endParaRPr sz="1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3/8</a:t>
            </a:r>
            <a:endParaRPr/>
          </a:p>
        </p:txBody>
      </p:sp>
      <p:sp>
        <p:nvSpPr>
          <p:cNvPr id="231" name="Google Shape;231;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b="1" lang="en" sz="2500"/>
              <a:t>Rivanna Outages</a:t>
            </a:r>
            <a:endParaRPr b="1" sz="2500"/>
          </a:p>
          <a:p>
            <a:pPr indent="-355600" lvl="0" marL="457200" rtl="0" algn="l">
              <a:spcBef>
                <a:spcPts val="0"/>
              </a:spcBef>
              <a:spcAft>
                <a:spcPts val="0"/>
              </a:spcAft>
              <a:buSzPts val="2000"/>
              <a:buChar char="●"/>
            </a:pPr>
            <a:r>
              <a:rPr b="1" lang="en" sz="2000"/>
              <a:t>Ben: Running code against new columns and new data </a:t>
            </a:r>
            <a:endParaRPr b="1" sz="2000"/>
          </a:p>
          <a:p>
            <a:pPr indent="-355600" lvl="0" marL="457200" rtl="0" algn="l">
              <a:spcBef>
                <a:spcPts val="0"/>
              </a:spcBef>
              <a:spcAft>
                <a:spcPts val="0"/>
              </a:spcAft>
              <a:buSzPts val="2000"/>
              <a:buChar char="●"/>
            </a:pPr>
            <a:r>
              <a:rPr b="1" lang="en" sz="2000"/>
              <a:t>Keyu: Running code against full dataset</a:t>
            </a:r>
            <a:endParaRPr b="1" sz="2000"/>
          </a:p>
          <a:p>
            <a:pPr indent="-355600" lvl="0" marL="457200" rtl="0" algn="l">
              <a:spcBef>
                <a:spcPts val="1000"/>
              </a:spcBef>
              <a:spcAft>
                <a:spcPts val="0"/>
              </a:spcAft>
              <a:buSzPts val="2000"/>
              <a:buChar char="●"/>
            </a:pPr>
            <a:r>
              <a:rPr b="1" lang="en" sz="2000"/>
              <a:t>Alex and Oretha: detailing pre-processing steps, tuning hyper-parameters, creating plots for our paper</a:t>
            </a:r>
            <a:endParaRPr b="1" sz="2000"/>
          </a:p>
          <a:p>
            <a:pPr indent="-355600" lvl="0" marL="457200" rtl="0" algn="l">
              <a:spcBef>
                <a:spcPts val="1000"/>
              </a:spcBef>
              <a:spcAft>
                <a:spcPts val="0"/>
              </a:spcAft>
              <a:buSzPts val="2000"/>
              <a:buChar char="●"/>
            </a:pPr>
            <a:r>
              <a:rPr b="1" lang="en" sz="2000"/>
              <a:t>All: Contributing to paper and further documenting metrics</a:t>
            </a:r>
            <a:endParaRPr b="1" sz="2000"/>
          </a:p>
          <a:p>
            <a:pPr indent="0" lvl="0" marL="457200" rtl="0" algn="l">
              <a:spcBef>
                <a:spcPts val="1000"/>
              </a:spcBef>
              <a:spcAft>
                <a:spcPts val="1000"/>
              </a:spcAft>
              <a:buNone/>
            </a:pPr>
            <a:r>
              <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3/1</a:t>
            </a:r>
            <a:endParaRPr/>
          </a:p>
        </p:txBody>
      </p:sp>
      <p:sp>
        <p:nvSpPr>
          <p:cNvPr id="237" name="Google Shape;237;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Presented on methods as precursor to writing paper</a:t>
            </a:r>
            <a:endParaRPr b="1" sz="2000"/>
          </a:p>
          <a:p>
            <a:pPr indent="-355600" lvl="0" marL="457200" rtl="0" algn="l">
              <a:spcBef>
                <a:spcPts val="1000"/>
              </a:spcBef>
              <a:spcAft>
                <a:spcPts val="0"/>
              </a:spcAft>
              <a:buSzPts val="2000"/>
              <a:buChar char="●"/>
            </a:pPr>
            <a:r>
              <a:rPr b="1" lang="en" sz="2000"/>
              <a:t>Ben: Running code against new columns and new data </a:t>
            </a:r>
            <a:endParaRPr b="1" sz="2000"/>
          </a:p>
          <a:p>
            <a:pPr indent="-355600" lvl="0" marL="457200" rtl="0" algn="l">
              <a:spcBef>
                <a:spcPts val="1000"/>
              </a:spcBef>
              <a:spcAft>
                <a:spcPts val="0"/>
              </a:spcAft>
              <a:buSzPts val="2000"/>
              <a:buChar char="●"/>
            </a:pPr>
            <a:r>
              <a:rPr b="1" lang="en" sz="2000"/>
              <a:t>Keyu: Running code against full dataset</a:t>
            </a:r>
            <a:endParaRPr b="1" sz="2000"/>
          </a:p>
          <a:p>
            <a:pPr indent="-355600" lvl="0" marL="457200" rtl="0" algn="l">
              <a:spcBef>
                <a:spcPts val="1000"/>
              </a:spcBef>
              <a:spcAft>
                <a:spcPts val="0"/>
              </a:spcAft>
              <a:buSzPts val="2000"/>
              <a:buChar char="●"/>
            </a:pPr>
            <a:r>
              <a:rPr b="1" lang="en" sz="2000"/>
              <a:t>Alex and Oretha: pre-processing steps and explore cut-off values </a:t>
            </a:r>
            <a:endParaRPr b="1" sz="2000"/>
          </a:p>
          <a:p>
            <a:pPr indent="-355600" lvl="0" marL="457200" rtl="0" algn="l">
              <a:spcBef>
                <a:spcPts val="1000"/>
              </a:spcBef>
              <a:spcAft>
                <a:spcPts val="1000"/>
              </a:spcAft>
              <a:buSzPts val="2000"/>
              <a:buChar char="●"/>
            </a:pPr>
            <a:r>
              <a:rPr b="1" lang="en" sz="2000"/>
              <a:t>All: Contributing to paper</a:t>
            </a:r>
            <a:endParaRPr b="1"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2/22 </a:t>
            </a:r>
            <a:endParaRPr/>
          </a:p>
        </p:txBody>
      </p:sp>
      <p:sp>
        <p:nvSpPr>
          <p:cNvPr id="243" name="Google Shape;243;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Finished our abstract </a:t>
            </a:r>
            <a:endParaRPr b="1" sz="2000"/>
          </a:p>
          <a:p>
            <a:pPr indent="-355600" lvl="0" marL="457200" rtl="0" algn="l">
              <a:spcBef>
                <a:spcPts val="1000"/>
              </a:spcBef>
              <a:spcAft>
                <a:spcPts val="0"/>
              </a:spcAft>
              <a:buSzPts val="2000"/>
              <a:buChar char="●"/>
            </a:pPr>
            <a:r>
              <a:rPr b="1" lang="en" sz="2000"/>
              <a:t>Code Review </a:t>
            </a:r>
            <a:endParaRPr b="1" sz="2000"/>
          </a:p>
          <a:p>
            <a:pPr indent="-355600" lvl="0" marL="457200" rtl="0" algn="l">
              <a:spcBef>
                <a:spcPts val="1000"/>
              </a:spcBef>
              <a:spcAft>
                <a:spcPts val="1000"/>
              </a:spcAft>
              <a:buSzPts val="2000"/>
              <a:buChar char="●"/>
            </a:pPr>
            <a:r>
              <a:rPr b="1" lang="en" sz="2000"/>
              <a:t>Making sure code can be reproduced  and posted to the public </a:t>
            </a:r>
            <a:endParaRPr b="1"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 </a:t>
            </a:r>
            <a:endParaRPr/>
          </a:p>
        </p:txBody>
      </p:sp>
      <p:sp>
        <p:nvSpPr>
          <p:cNvPr id="249" name="Google Shape;249;p43"/>
          <p:cNvSpPr txBox="1"/>
          <p:nvPr>
            <p:ph idx="1" type="body"/>
          </p:nvPr>
        </p:nvSpPr>
        <p:spPr>
          <a:xfrm>
            <a:off x="287425" y="1116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 to team and set up weekly </a:t>
            </a:r>
            <a:r>
              <a:rPr lang="en"/>
              <a:t>meetings schedule</a:t>
            </a:r>
            <a:r>
              <a:rPr lang="en"/>
              <a:t> with BII </a:t>
            </a:r>
            <a:endParaRPr/>
          </a:p>
          <a:p>
            <a:pPr indent="-342900" lvl="0" marL="457200" rtl="0" algn="l">
              <a:spcBef>
                <a:spcPts val="0"/>
              </a:spcBef>
              <a:spcAft>
                <a:spcPts val="0"/>
              </a:spcAft>
              <a:buSzPts val="1800"/>
              <a:buChar char="●"/>
            </a:pPr>
            <a:r>
              <a:rPr lang="en"/>
              <a:t>Literature Review of BERT where it was used to classify text, as a question and answer system etc. </a:t>
            </a:r>
            <a:endParaRPr/>
          </a:p>
          <a:p>
            <a:pPr indent="-342900" lvl="0" marL="457200" rtl="0" algn="l">
              <a:spcBef>
                <a:spcPts val="0"/>
              </a:spcBef>
              <a:spcAft>
                <a:spcPts val="0"/>
              </a:spcAft>
              <a:buSzPts val="1800"/>
              <a:buChar char="●"/>
            </a:pPr>
            <a:r>
              <a:rPr lang="en"/>
              <a:t>Analyze and explore the characteristics and features of the text data (news articles, SEC filings) </a:t>
            </a:r>
            <a:endParaRPr/>
          </a:p>
          <a:p>
            <a:pPr indent="-342900" lvl="0" marL="457200" rtl="0" algn="l">
              <a:spcBef>
                <a:spcPts val="0"/>
              </a:spcBef>
              <a:spcAft>
                <a:spcPts val="0"/>
              </a:spcAft>
              <a:buSzPts val="1800"/>
              <a:buChar char="●"/>
            </a:pPr>
            <a:r>
              <a:rPr lang="en"/>
              <a:t>Develop a series of methods (BERT) to classify text and extra entities (company and product names) from text to develop indicators of innovation</a:t>
            </a:r>
            <a:endParaRPr/>
          </a:p>
          <a:p>
            <a:pPr indent="-342900" lvl="0" marL="457200" rtl="0" algn="l">
              <a:spcBef>
                <a:spcPts val="0"/>
              </a:spcBef>
              <a:spcAft>
                <a:spcPts val="0"/>
              </a:spcAft>
              <a:buSzPts val="1800"/>
              <a:buChar char="●"/>
            </a:pPr>
            <a:r>
              <a:rPr lang="en"/>
              <a:t>Validate findings using existing ground-truth databases </a:t>
            </a:r>
            <a:endParaRPr/>
          </a:p>
          <a:p>
            <a:pPr indent="-342900" lvl="0" marL="457200" rtl="0" algn="l">
              <a:spcBef>
                <a:spcPts val="0"/>
              </a:spcBef>
              <a:spcAft>
                <a:spcPts val="0"/>
              </a:spcAft>
              <a:buSzPts val="1800"/>
              <a:buChar char="●"/>
            </a:pPr>
            <a:r>
              <a:rPr lang="en"/>
              <a:t>Compile and assess findings in a report</a:t>
            </a:r>
            <a:endParaRPr/>
          </a:p>
          <a:p>
            <a:pPr indent="0" lvl="0" marL="457200" rtl="0" algn="l">
              <a:spcBef>
                <a:spcPts val="1600"/>
              </a:spcBef>
              <a:spcAft>
                <a:spcPts val="16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Our Data </a:t>
            </a:r>
            <a:endParaRPr>
              <a:solidFill>
                <a:schemeClr val="accent2"/>
              </a:solidFill>
            </a:endParaRPr>
          </a:p>
        </p:txBody>
      </p:sp>
      <p:sp>
        <p:nvSpPr>
          <p:cNvPr id="255" name="Google Shape;255;p44"/>
          <p:cNvSpPr/>
          <p:nvPr/>
        </p:nvSpPr>
        <p:spPr>
          <a:xfrm>
            <a:off x="7110650" y="1587200"/>
            <a:ext cx="1759800" cy="481500"/>
          </a:xfrm>
          <a:prstGeom prst="roundRect">
            <a:avLst>
              <a:gd fmla="val 50000" name="adj"/>
            </a:avLst>
          </a:pr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1.9 Million News Articles</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256" name="Google Shape;256;p44"/>
          <p:cNvCxnSpPr>
            <a:stCxn id="257" idx="3"/>
            <a:endCxn id="255" idx="1"/>
          </p:cNvCxnSpPr>
          <p:nvPr/>
        </p:nvCxnSpPr>
        <p:spPr>
          <a:xfrm>
            <a:off x="6307261" y="1827950"/>
            <a:ext cx="803400" cy="0"/>
          </a:xfrm>
          <a:prstGeom prst="straightConnector1">
            <a:avLst/>
          </a:prstGeom>
          <a:noFill/>
          <a:ln cap="flat" cmpd="sng" w="28575">
            <a:solidFill>
              <a:schemeClr val="accent1"/>
            </a:solidFill>
            <a:prstDash val="solid"/>
            <a:round/>
            <a:headEnd len="med" w="med" type="none"/>
            <a:tailEnd len="med" w="med" type="none"/>
          </a:ln>
        </p:spPr>
      </p:cxnSp>
      <p:sp>
        <p:nvSpPr>
          <p:cNvPr id="258" name="Google Shape;258;p44"/>
          <p:cNvSpPr/>
          <p:nvPr/>
        </p:nvSpPr>
        <p:spPr>
          <a:xfrm>
            <a:off x="7110650" y="2418125"/>
            <a:ext cx="1874100" cy="481500"/>
          </a:xfrm>
          <a:prstGeom prst="roundRect">
            <a:avLst>
              <a:gd fmla="val 50000" name="adj"/>
            </a:avLst>
          </a:prstGeom>
          <a:solidFill>
            <a:srgbClr val="FFFFFF"/>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Fira Sans Extra Condensed SemiBold"/>
                <a:ea typeface="Fira Sans Extra Condensed SemiBold"/>
                <a:cs typeface="Fira Sans Extra Condensed SemiBold"/>
                <a:sym typeface="Fira Sans Extra Condensed SemiBold"/>
              </a:rPr>
              <a:t>1200 observations, 3% innovation</a:t>
            </a:r>
            <a:endParaRPr sz="15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259" name="Google Shape;259;p44"/>
          <p:cNvCxnSpPr>
            <a:stCxn id="260" idx="3"/>
            <a:endCxn id="258" idx="1"/>
          </p:cNvCxnSpPr>
          <p:nvPr/>
        </p:nvCxnSpPr>
        <p:spPr>
          <a:xfrm flipH="1" rot="10800000">
            <a:off x="6340715" y="2658925"/>
            <a:ext cx="769800" cy="65100"/>
          </a:xfrm>
          <a:prstGeom prst="straightConnector1">
            <a:avLst/>
          </a:prstGeom>
          <a:noFill/>
          <a:ln cap="flat" cmpd="sng" w="28575">
            <a:solidFill>
              <a:schemeClr val="accent2"/>
            </a:solidFill>
            <a:prstDash val="solid"/>
            <a:round/>
            <a:headEnd len="med" w="med" type="none"/>
            <a:tailEnd len="med" w="med" type="none"/>
          </a:ln>
        </p:spPr>
      </p:cxnSp>
      <p:sp>
        <p:nvSpPr>
          <p:cNvPr id="261" name="Google Shape;261;p44"/>
          <p:cNvSpPr/>
          <p:nvPr/>
        </p:nvSpPr>
        <p:spPr>
          <a:xfrm>
            <a:off x="3349200" y="3206200"/>
            <a:ext cx="3403200" cy="692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p:nvPr/>
        </p:nvSpPr>
        <p:spPr>
          <a:xfrm>
            <a:off x="3349200" y="2427325"/>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4"/>
          <p:cNvSpPr/>
          <p:nvPr/>
        </p:nvSpPr>
        <p:spPr>
          <a:xfrm>
            <a:off x="3349200" y="159645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4"/>
          <p:cNvSpPr/>
          <p:nvPr/>
        </p:nvSpPr>
        <p:spPr>
          <a:xfrm>
            <a:off x="3964861" y="1622900"/>
            <a:ext cx="2342400" cy="4101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latin typeface="Roboto"/>
                <a:ea typeface="Roboto"/>
                <a:cs typeface="Roboto"/>
                <a:sym typeface="Roboto"/>
              </a:rPr>
              <a:t>Dow Jones News and Analytics (DNA) Database</a:t>
            </a:r>
            <a:endParaRPr sz="1200">
              <a:solidFill>
                <a:srgbClr val="000000"/>
              </a:solidFill>
              <a:latin typeface="Roboto"/>
              <a:ea typeface="Roboto"/>
              <a:cs typeface="Roboto"/>
              <a:sym typeface="Roboto"/>
            </a:endParaRPr>
          </a:p>
        </p:txBody>
      </p:sp>
      <p:cxnSp>
        <p:nvCxnSpPr>
          <p:cNvPr id="264" name="Google Shape;264;p44"/>
          <p:cNvCxnSpPr/>
          <p:nvPr/>
        </p:nvCxnSpPr>
        <p:spPr>
          <a:xfrm flipH="1" rot="10800000">
            <a:off x="1682388" y="1809388"/>
            <a:ext cx="1666800" cy="1330500"/>
          </a:xfrm>
          <a:prstGeom prst="straightConnector1">
            <a:avLst/>
          </a:prstGeom>
          <a:noFill/>
          <a:ln cap="flat" cmpd="sng" w="28575">
            <a:solidFill>
              <a:schemeClr val="accent1"/>
            </a:solidFill>
            <a:prstDash val="solid"/>
            <a:round/>
            <a:headEnd len="med" w="med" type="none"/>
            <a:tailEnd len="med" w="med" type="none"/>
          </a:ln>
        </p:spPr>
      </p:cxnSp>
      <p:sp>
        <p:nvSpPr>
          <p:cNvPr id="265" name="Google Shape;265;p44"/>
          <p:cNvSpPr/>
          <p:nvPr/>
        </p:nvSpPr>
        <p:spPr>
          <a:xfrm>
            <a:off x="3247500" y="1546900"/>
            <a:ext cx="692400" cy="6924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1"/>
                </a:solidFill>
                <a:latin typeface="Fira Sans Extra Condensed"/>
                <a:ea typeface="Fira Sans Extra Condensed"/>
                <a:cs typeface="Fira Sans Extra Condensed"/>
                <a:sym typeface="Fira Sans Extra Condensed"/>
              </a:rPr>
              <a:t>01</a:t>
            </a:r>
            <a:endParaRPr b="1" sz="2100">
              <a:solidFill>
                <a:schemeClr val="accent1"/>
              </a:solidFill>
              <a:latin typeface="Fira Sans Extra Condensed"/>
              <a:ea typeface="Fira Sans Extra Condensed"/>
              <a:cs typeface="Fira Sans Extra Condensed"/>
              <a:sym typeface="Fira Sans Extra Condensed"/>
            </a:endParaRPr>
          </a:p>
        </p:txBody>
      </p:sp>
      <p:sp>
        <p:nvSpPr>
          <p:cNvPr id="260" name="Google Shape;260;p44"/>
          <p:cNvSpPr/>
          <p:nvPr/>
        </p:nvSpPr>
        <p:spPr>
          <a:xfrm>
            <a:off x="3998315" y="2518975"/>
            <a:ext cx="2342400" cy="4101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latin typeface="Roboto"/>
                <a:ea typeface="Roboto"/>
                <a:cs typeface="Roboto"/>
                <a:sym typeface="Roboto"/>
              </a:rPr>
              <a:t>Hand-Labeled Articles </a:t>
            </a:r>
            <a:endParaRPr sz="1200">
              <a:solidFill>
                <a:srgbClr val="000000"/>
              </a:solidFill>
              <a:latin typeface="Roboto"/>
              <a:ea typeface="Roboto"/>
              <a:cs typeface="Roboto"/>
              <a:sym typeface="Roboto"/>
            </a:endParaRPr>
          </a:p>
        </p:txBody>
      </p:sp>
      <p:cxnSp>
        <p:nvCxnSpPr>
          <p:cNvPr id="266" name="Google Shape;266;p44"/>
          <p:cNvCxnSpPr/>
          <p:nvPr/>
        </p:nvCxnSpPr>
        <p:spPr>
          <a:xfrm flipH="1" rot="10800000">
            <a:off x="1682388" y="2724013"/>
            <a:ext cx="1565100" cy="420600"/>
          </a:xfrm>
          <a:prstGeom prst="straightConnector1">
            <a:avLst/>
          </a:prstGeom>
          <a:noFill/>
          <a:ln cap="flat" cmpd="sng" w="28575">
            <a:solidFill>
              <a:schemeClr val="accent2"/>
            </a:solidFill>
            <a:prstDash val="solid"/>
            <a:round/>
            <a:headEnd len="med" w="med" type="none"/>
            <a:tailEnd len="med" w="med" type="none"/>
          </a:ln>
        </p:spPr>
      </p:cxnSp>
      <p:sp>
        <p:nvSpPr>
          <p:cNvPr id="267" name="Google Shape;267;p44"/>
          <p:cNvSpPr/>
          <p:nvPr/>
        </p:nvSpPr>
        <p:spPr>
          <a:xfrm>
            <a:off x="3247500" y="2377825"/>
            <a:ext cx="692400" cy="692400"/>
          </a:xfrm>
          <a:prstGeom prst="ellipse">
            <a:avLst/>
          </a:prstGeom>
          <a:solidFill>
            <a:srgbClr val="FFFFFF"/>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02</a:t>
            </a:r>
            <a:endParaRPr b="1" sz="2100">
              <a:solidFill>
                <a:schemeClr val="accent2"/>
              </a:solidFill>
              <a:latin typeface="Fira Sans Extra Condensed"/>
              <a:ea typeface="Fira Sans Extra Condensed"/>
              <a:cs typeface="Fira Sans Extra Condensed"/>
              <a:sym typeface="Fira Sans Extra Condensed"/>
            </a:endParaRPr>
          </a:p>
        </p:txBody>
      </p:sp>
      <p:sp>
        <p:nvSpPr>
          <p:cNvPr id="268" name="Google Shape;268;p44"/>
          <p:cNvSpPr/>
          <p:nvPr/>
        </p:nvSpPr>
        <p:spPr>
          <a:xfrm>
            <a:off x="3989813" y="3349900"/>
            <a:ext cx="2342400" cy="410100"/>
          </a:xfrm>
          <a:prstGeom prst="rect">
            <a:avLst/>
          </a:prstGeom>
          <a:noFill/>
          <a:ln>
            <a:noFill/>
          </a:ln>
        </p:spPr>
        <p:txBody>
          <a:bodyPr anchorCtr="0" anchor="ctr" bIns="91425" lIns="54862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Validate using Food and Drug Administration Databases </a:t>
            </a:r>
            <a:endParaRPr sz="1200">
              <a:solidFill>
                <a:srgbClr val="000000"/>
              </a:solidFill>
              <a:latin typeface="Roboto"/>
              <a:ea typeface="Roboto"/>
              <a:cs typeface="Roboto"/>
              <a:sym typeface="Roboto"/>
            </a:endParaRPr>
          </a:p>
        </p:txBody>
      </p:sp>
      <p:cxnSp>
        <p:nvCxnSpPr>
          <p:cNvPr id="269" name="Google Shape;269;p44"/>
          <p:cNvCxnSpPr/>
          <p:nvPr/>
        </p:nvCxnSpPr>
        <p:spPr>
          <a:xfrm>
            <a:off x="1682388" y="3144838"/>
            <a:ext cx="1565100" cy="410100"/>
          </a:xfrm>
          <a:prstGeom prst="straightConnector1">
            <a:avLst/>
          </a:prstGeom>
          <a:noFill/>
          <a:ln cap="flat" cmpd="sng" w="28575">
            <a:solidFill>
              <a:schemeClr val="accent3"/>
            </a:solidFill>
            <a:prstDash val="solid"/>
            <a:round/>
            <a:headEnd len="med" w="med" type="none"/>
            <a:tailEnd len="med" w="med" type="none"/>
          </a:ln>
        </p:spPr>
      </p:cxnSp>
      <p:sp>
        <p:nvSpPr>
          <p:cNvPr id="270" name="Google Shape;270;p44"/>
          <p:cNvSpPr/>
          <p:nvPr/>
        </p:nvSpPr>
        <p:spPr>
          <a:xfrm>
            <a:off x="3247500" y="3208750"/>
            <a:ext cx="692400" cy="692400"/>
          </a:xfrm>
          <a:prstGeom prst="ellipse">
            <a:avLst/>
          </a:prstGeom>
          <a:solidFill>
            <a:srgbClr val="FFFFFF"/>
          </a:solidFill>
          <a:ln cap="flat" cmpd="sng" w="2857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3"/>
                </a:solidFill>
                <a:latin typeface="Fira Sans Extra Condensed"/>
                <a:ea typeface="Fira Sans Extra Condensed"/>
                <a:cs typeface="Fira Sans Extra Condensed"/>
                <a:sym typeface="Fira Sans Extra Condensed"/>
              </a:rPr>
              <a:t>03</a:t>
            </a:r>
            <a:endParaRPr b="1" sz="2100">
              <a:solidFill>
                <a:schemeClr val="accent3"/>
              </a:solidFill>
              <a:latin typeface="Fira Sans Extra Condensed"/>
              <a:ea typeface="Fira Sans Extra Condensed"/>
              <a:cs typeface="Fira Sans Extra Condensed"/>
              <a:sym typeface="Fira Sans Extra Condensed"/>
            </a:endParaRPr>
          </a:p>
        </p:txBody>
      </p:sp>
      <p:sp>
        <p:nvSpPr>
          <p:cNvPr id="271" name="Google Shape;271;p44"/>
          <p:cNvSpPr/>
          <p:nvPr/>
        </p:nvSpPr>
        <p:spPr>
          <a:xfrm>
            <a:off x="643025" y="2029671"/>
            <a:ext cx="2073000" cy="21378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44"/>
          <p:cNvGrpSpPr/>
          <p:nvPr/>
        </p:nvGrpSpPr>
        <p:grpSpPr>
          <a:xfrm>
            <a:off x="1359500" y="2518983"/>
            <a:ext cx="640090" cy="640086"/>
            <a:chOff x="-2571737" y="2403625"/>
            <a:chExt cx="292225" cy="291425"/>
          </a:xfrm>
        </p:grpSpPr>
        <p:sp>
          <p:nvSpPr>
            <p:cNvPr id="273" name="Google Shape;273;p44"/>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4"/>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44"/>
          <p:cNvSpPr/>
          <p:nvPr/>
        </p:nvSpPr>
        <p:spPr>
          <a:xfrm>
            <a:off x="457200" y="3306800"/>
            <a:ext cx="2444700" cy="4815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900">
                <a:solidFill>
                  <a:schemeClr val="dk1"/>
                </a:solidFill>
                <a:latin typeface="Fira Sans Extra Condensed"/>
                <a:ea typeface="Fira Sans Extra Condensed"/>
                <a:cs typeface="Fira Sans Extra Condensed"/>
                <a:sym typeface="Fira Sans Extra Condensed"/>
              </a:rPr>
              <a:t>Data</a:t>
            </a:r>
            <a:endParaRPr b="1" sz="19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rPr>
              <a:t>Our Methods </a:t>
            </a:r>
            <a:endParaRPr>
              <a:solidFill>
                <a:schemeClr val="accent1"/>
              </a:solidFill>
            </a:endParaRPr>
          </a:p>
        </p:txBody>
      </p:sp>
      <p:sp>
        <p:nvSpPr>
          <p:cNvPr id="286" name="Google Shape;286;p45"/>
          <p:cNvSpPr/>
          <p:nvPr/>
        </p:nvSpPr>
        <p:spPr>
          <a:xfrm>
            <a:off x="457200" y="2032225"/>
            <a:ext cx="8229600" cy="1079100"/>
          </a:xfrm>
          <a:prstGeom prst="rightArrow">
            <a:avLst>
              <a:gd fmla="val 50000" name="adj1"/>
              <a:gd fmla="val 50000" name="adj2"/>
            </a:avLst>
          </a:prstGeom>
          <a:solidFill>
            <a:srgbClr val="A1E8D9">
              <a:alpha val="4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a:off x="1565050" y="1875300"/>
            <a:ext cx="1392900" cy="1392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a:off x="3875550" y="1875300"/>
            <a:ext cx="1392900" cy="1392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a:off x="6152750" y="1875300"/>
            <a:ext cx="1392900" cy="139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5"/>
          <p:cNvSpPr txBox="1"/>
          <p:nvPr/>
        </p:nvSpPr>
        <p:spPr>
          <a:xfrm>
            <a:off x="1240950" y="1131450"/>
            <a:ext cx="20409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Binary </a:t>
            </a:r>
            <a:endParaRPr b="1" sz="1600">
              <a:solidFill>
                <a:schemeClr val="accent4"/>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Classifier </a:t>
            </a:r>
            <a:endParaRPr b="1" sz="1600">
              <a:solidFill>
                <a:schemeClr val="accent4"/>
              </a:solidFill>
              <a:latin typeface="Fira Sans Extra Condensed"/>
              <a:ea typeface="Fira Sans Extra Condensed"/>
              <a:cs typeface="Fira Sans Extra Condensed"/>
              <a:sym typeface="Fira Sans Extra Condensed"/>
            </a:endParaRPr>
          </a:p>
        </p:txBody>
      </p:sp>
      <p:sp>
        <p:nvSpPr>
          <p:cNvPr id="291" name="Google Shape;291;p45"/>
          <p:cNvSpPr txBox="1"/>
          <p:nvPr/>
        </p:nvSpPr>
        <p:spPr>
          <a:xfrm>
            <a:off x="1531750" y="3562350"/>
            <a:ext cx="14595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292" name="Google Shape;292;p45"/>
          <p:cNvSpPr txBox="1"/>
          <p:nvPr/>
        </p:nvSpPr>
        <p:spPr>
          <a:xfrm>
            <a:off x="3842250" y="3562350"/>
            <a:ext cx="14595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293" name="Google Shape;293;p45"/>
          <p:cNvSpPr txBox="1"/>
          <p:nvPr/>
        </p:nvSpPr>
        <p:spPr>
          <a:xfrm>
            <a:off x="6043525" y="3328400"/>
            <a:ext cx="19500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Extract </a:t>
            </a:r>
            <a:r>
              <a:rPr lang="en" sz="1200">
                <a:latin typeface="Roboto"/>
                <a:ea typeface="Roboto"/>
                <a:cs typeface="Roboto"/>
                <a:sym typeface="Roboto"/>
              </a:rPr>
              <a:t>company</a:t>
            </a:r>
            <a:r>
              <a:rPr lang="en" sz="1200">
                <a:latin typeface="Roboto"/>
                <a:ea typeface="Roboto"/>
                <a:cs typeface="Roboto"/>
                <a:sym typeface="Roboto"/>
              </a:rPr>
              <a:t> and product names from innovation articles </a:t>
            </a:r>
            <a:endParaRPr sz="1200">
              <a:latin typeface="Roboto"/>
              <a:ea typeface="Roboto"/>
              <a:cs typeface="Roboto"/>
              <a:sym typeface="Roboto"/>
            </a:endParaRPr>
          </a:p>
          <a:p>
            <a:pPr indent="0" lvl="0" marL="0" rtl="0" algn="ctr">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
        <p:nvSpPr>
          <p:cNvPr id="294" name="Google Shape;294;p45"/>
          <p:cNvSpPr txBox="1"/>
          <p:nvPr/>
        </p:nvSpPr>
        <p:spPr>
          <a:xfrm>
            <a:off x="3368350" y="1110100"/>
            <a:ext cx="23739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Named Entity Recognition</a:t>
            </a:r>
            <a:endParaRPr b="1" sz="1600">
              <a:solidFill>
                <a:schemeClr val="accent4"/>
              </a:solidFill>
              <a:latin typeface="Fira Sans Extra Condensed"/>
              <a:ea typeface="Fira Sans Extra Condensed"/>
              <a:cs typeface="Fira Sans Extra Condensed"/>
              <a:sym typeface="Fira Sans Extra Condensed"/>
            </a:endParaRPr>
          </a:p>
        </p:txBody>
      </p:sp>
      <p:sp>
        <p:nvSpPr>
          <p:cNvPr id="295" name="Google Shape;295;p45"/>
          <p:cNvSpPr txBox="1"/>
          <p:nvPr/>
        </p:nvSpPr>
        <p:spPr>
          <a:xfrm>
            <a:off x="5828750" y="1131450"/>
            <a:ext cx="20409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Question and Answering </a:t>
            </a:r>
            <a:endParaRPr b="1" sz="1600">
              <a:solidFill>
                <a:schemeClr val="accent4"/>
              </a:solidFill>
              <a:latin typeface="Fira Sans Extra Condensed"/>
              <a:ea typeface="Fira Sans Extra Condensed"/>
              <a:cs typeface="Fira Sans Extra Condensed"/>
              <a:sym typeface="Fira Sans Extra Condensed"/>
            </a:endParaRPr>
          </a:p>
        </p:txBody>
      </p:sp>
      <p:grpSp>
        <p:nvGrpSpPr>
          <p:cNvPr id="296" name="Google Shape;296;p45"/>
          <p:cNvGrpSpPr/>
          <p:nvPr/>
        </p:nvGrpSpPr>
        <p:grpSpPr>
          <a:xfrm>
            <a:off x="4343402" y="2344321"/>
            <a:ext cx="457195" cy="457205"/>
            <a:chOff x="1412450" y="1954475"/>
            <a:chExt cx="297750" cy="296175"/>
          </a:xfrm>
        </p:grpSpPr>
        <p:sp>
          <p:nvSpPr>
            <p:cNvPr id="297" name="Google Shape;297;p45"/>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45"/>
          <p:cNvSpPr/>
          <p:nvPr/>
        </p:nvSpPr>
        <p:spPr>
          <a:xfrm>
            <a:off x="0" y="4229400"/>
            <a:ext cx="9174600" cy="91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89000"/>
              </a:lnSpc>
              <a:spcBef>
                <a:spcPts val="0"/>
              </a:spcBef>
              <a:spcAft>
                <a:spcPts val="0"/>
              </a:spcAft>
              <a:buClr>
                <a:srgbClr val="000000"/>
              </a:buClr>
              <a:buSzPts val="1900"/>
              <a:buFont typeface="Arial"/>
              <a:buNone/>
            </a:pPr>
            <a:r>
              <a:rPr b="1" i="1" lang="en" sz="2300">
                <a:solidFill>
                  <a:srgbClr val="FFFFFF"/>
                </a:solidFill>
                <a:latin typeface="Libre Franklin"/>
                <a:ea typeface="Libre Franklin"/>
                <a:cs typeface="Libre Franklin"/>
                <a:sym typeface="Libre Franklin"/>
              </a:rPr>
              <a:t>BERT: </a:t>
            </a:r>
            <a:r>
              <a:rPr i="1" lang="en" sz="2300">
                <a:solidFill>
                  <a:srgbClr val="FFFFFF"/>
                </a:solidFill>
                <a:latin typeface="Libre Franklin"/>
                <a:ea typeface="Libre Franklin"/>
                <a:cs typeface="Libre Franklin"/>
                <a:sym typeface="Libre Franklin"/>
              </a:rPr>
              <a:t>Bi-directional Encoder Representations</a:t>
            </a:r>
            <a:endParaRPr b="0" i="0" sz="2200" u="none" cap="none" strike="noStrike">
              <a:solidFill>
                <a:srgbClr val="000000"/>
              </a:solidFill>
              <a:latin typeface="Arial"/>
              <a:ea typeface="Arial"/>
              <a:cs typeface="Arial"/>
              <a:sym typeface="Arial"/>
            </a:endParaRPr>
          </a:p>
        </p:txBody>
      </p:sp>
      <p:sp>
        <p:nvSpPr>
          <p:cNvPr id="300" name="Google Shape;300;p45"/>
          <p:cNvSpPr/>
          <p:nvPr/>
        </p:nvSpPr>
        <p:spPr>
          <a:xfrm>
            <a:off x="2087291" y="238756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45"/>
          <p:cNvGrpSpPr/>
          <p:nvPr/>
        </p:nvGrpSpPr>
        <p:grpSpPr>
          <a:xfrm>
            <a:off x="6677901" y="2391561"/>
            <a:ext cx="342580" cy="339271"/>
            <a:chOff x="5049725" y="1435050"/>
            <a:chExt cx="486550" cy="481850"/>
          </a:xfrm>
        </p:grpSpPr>
        <p:sp>
          <p:nvSpPr>
            <p:cNvPr id="302" name="Google Shape;302;p4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3" name="Google Shape;303;p4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4" name="Google Shape;304;p4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5" name="Google Shape;305;p4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06" name="Google Shape;306;p45"/>
          <p:cNvSpPr txBox="1"/>
          <p:nvPr/>
        </p:nvSpPr>
        <p:spPr>
          <a:xfrm>
            <a:off x="1531750" y="3307050"/>
            <a:ext cx="14595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Determine which articles mention Innovation</a:t>
            </a:r>
            <a:endParaRPr sz="1200">
              <a:solidFill>
                <a:srgbClr val="000000"/>
              </a:solidFill>
              <a:latin typeface="Roboto"/>
              <a:ea typeface="Roboto"/>
              <a:cs typeface="Roboto"/>
              <a:sym typeface="Roboto"/>
            </a:endParaRPr>
          </a:p>
        </p:txBody>
      </p:sp>
      <p:sp>
        <p:nvSpPr>
          <p:cNvPr id="307" name="Google Shape;307;p45"/>
          <p:cNvSpPr txBox="1"/>
          <p:nvPr/>
        </p:nvSpPr>
        <p:spPr>
          <a:xfrm>
            <a:off x="3918275" y="3328400"/>
            <a:ext cx="1459500" cy="98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Roboto"/>
                <a:ea typeface="Roboto"/>
                <a:cs typeface="Roboto"/>
                <a:sym typeface="Roboto"/>
              </a:rPr>
              <a:t>Extract company  names from innovation articles</a:t>
            </a:r>
            <a:endParaRPr sz="1200">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a:t>
            </a:r>
            <a:endParaRPr/>
          </a:p>
        </p:txBody>
      </p:sp>
      <p:sp>
        <p:nvSpPr>
          <p:cNvPr id="313" name="Google Shape;313;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The Task: Flag articles that contain information about an innovation</a:t>
            </a:r>
            <a:endParaRPr/>
          </a:p>
          <a:p>
            <a:pPr indent="-342900" lvl="0" marL="457200" rtl="0" algn="l">
              <a:lnSpc>
                <a:spcPct val="200000"/>
              </a:lnSpc>
              <a:spcBef>
                <a:spcPts val="0"/>
              </a:spcBef>
              <a:spcAft>
                <a:spcPts val="0"/>
              </a:spcAft>
              <a:buSzPts val="1800"/>
              <a:buChar char="●"/>
            </a:pPr>
            <a:r>
              <a:rPr lang="en"/>
              <a:t>Sigmoid Activation Function</a:t>
            </a:r>
            <a:endParaRPr/>
          </a:p>
          <a:p>
            <a:pPr indent="-342900" lvl="0" marL="457200" rtl="0" algn="l">
              <a:lnSpc>
                <a:spcPct val="200000"/>
              </a:lnSpc>
              <a:spcBef>
                <a:spcPts val="0"/>
              </a:spcBef>
              <a:spcAft>
                <a:spcPts val="0"/>
              </a:spcAft>
              <a:buSzPts val="1800"/>
              <a:buChar char="●"/>
            </a:pPr>
            <a:r>
              <a:rPr lang="en"/>
              <a:t>Class Imbalance (27 : 1)</a:t>
            </a:r>
            <a:endParaRPr/>
          </a:p>
          <a:p>
            <a:pPr indent="-342900" lvl="0" marL="457200" rtl="0" algn="l">
              <a:lnSpc>
                <a:spcPct val="200000"/>
              </a:lnSpc>
              <a:spcBef>
                <a:spcPts val="0"/>
              </a:spcBef>
              <a:spcAft>
                <a:spcPts val="0"/>
              </a:spcAft>
              <a:buSzPts val="1800"/>
              <a:buChar char="●"/>
            </a:pPr>
            <a:r>
              <a:rPr lang="en"/>
              <a:t>Precision / Recall Tradeoff</a:t>
            </a:r>
            <a:endParaRPr/>
          </a:p>
          <a:p>
            <a:pPr indent="-317500" lvl="1" marL="914400" rtl="0" algn="l">
              <a:lnSpc>
                <a:spcPct val="200000"/>
              </a:lnSpc>
              <a:spcBef>
                <a:spcPts val="0"/>
              </a:spcBef>
              <a:spcAft>
                <a:spcPts val="0"/>
              </a:spcAft>
              <a:buSzPts val="1400"/>
              <a:buChar char="○"/>
            </a:pPr>
            <a:r>
              <a:rPr lang="en"/>
              <a:t>How it applies to our task</a:t>
            </a:r>
            <a:endParaRPr/>
          </a:p>
          <a:p>
            <a:pPr indent="0" lvl="0" marL="457200" rtl="0" algn="l">
              <a:lnSpc>
                <a:spcPct val="200000"/>
              </a:lnSpc>
              <a:spcBef>
                <a:spcPts val="1600"/>
              </a:spcBef>
              <a:spcAft>
                <a:spcPts val="1600"/>
              </a:spcAft>
              <a:buNone/>
            </a:pPr>
            <a:r>
              <a:t/>
            </a:r>
            <a:endParaRPr/>
          </a:p>
        </p:txBody>
      </p:sp>
      <p:pic>
        <p:nvPicPr>
          <p:cNvPr id="314" name="Google Shape;314;p46"/>
          <p:cNvPicPr preferRelativeResize="0"/>
          <p:nvPr/>
        </p:nvPicPr>
        <p:blipFill>
          <a:blip r:embed="rId3">
            <a:alphaModFix/>
          </a:blip>
          <a:stretch>
            <a:fillRect/>
          </a:stretch>
        </p:blipFill>
        <p:spPr>
          <a:xfrm>
            <a:off x="4212663" y="1766913"/>
            <a:ext cx="4619625" cy="3076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p:nvPr/>
        </p:nvSpPr>
        <p:spPr>
          <a:xfrm>
            <a:off x="4770025" y="1666800"/>
            <a:ext cx="3916800" cy="3192900"/>
          </a:xfrm>
          <a:prstGeom prst="roundRect">
            <a:avLst>
              <a:gd fmla="val 7339"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9"/>
          <p:cNvSpPr/>
          <p:nvPr/>
        </p:nvSpPr>
        <p:spPr>
          <a:xfrm>
            <a:off x="406000" y="1666800"/>
            <a:ext cx="3916800" cy="3192900"/>
          </a:xfrm>
          <a:prstGeom prst="roundRect">
            <a:avLst>
              <a:gd fmla="val 7339"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750">
              <a:solidFill>
                <a:schemeClr val="dk1"/>
              </a:solidFill>
            </a:endParaRPr>
          </a:p>
          <a:p>
            <a:pPr indent="0" lvl="0" marL="0" rtl="0" algn="l">
              <a:spcBef>
                <a:spcPts val="0"/>
              </a:spcBef>
              <a:spcAft>
                <a:spcPts val="0"/>
              </a:spcAft>
              <a:buNone/>
            </a:pPr>
            <a:r>
              <a:t/>
            </a:r>
            <a:endParaRPr/>
          </a:p>
        </p:txBody>
      </p:sp>
      <p:sp>
        <p:nvSpPr>
          <p:cNvPr id="127" name="Google Shape;127;p29"/>
          <p:cNvSpPr txBox="1"/>
          <p:nvPr>
            <p:ph type="title"/>
          </p:nvPr>
        </p:nvSpPr>
        <p:spPr>
          <a:xfrm>
            <a:off x="457200" y="292300"/>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Problem Description and Methods</a:t>
            </a:r>
            <a:endParaRPr>
              <a:solidFill>
                <a:schemeClr val="accent2"/>
              </a:solidFill>
            </a:endParaRPr>
          </a:p>
        </p:txBody>
      </p:sp>
      <p:sp>
        <p:nvSpPr>
          <p:cNvPr id="128" name="Google Shape;128;p29"/>
          <p:cNvSpPr/>
          <p:nvPr/>
        </p:nvSpPr>
        <p:spPr>
          <a:xfrm>
            <a:off x="875150" y="1221638"/>
            <a:ext cx="3113100" cy="59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29"/>
          <p:cNvGrpSpPr/>
          <p:nvPr/>
        </p:nvGrpSpPr>
        <p:grpSpPr>
          <a:xfrm>
            <a:off x="7445098" y="2469307"/>
            <a:ext cx="431703" cy="420622"/>
            <a:chOff x="946175" y="3253275"/>
            <a:chExt cx="298550" cy="296150"/>
          </a:xfrm>
        </p:grpSpPr>
        <p:sp>
          <p:nvSpPr>
            <p:cNvPr id="130" name="Google Shape;130;p2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9"/>
          <p:cNvSpPr txBox="1"/>
          <p:nvPr/>
        </p:nvSpPr>
        <p:spPr>
          <a:xfrm>
            <a:off x="1296350" y="1313513"/>
            <a:ext cx="22707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Traditional Innovation Measures</a:t>
            </a:r>
            <a:endParaRPr b="1" sz="1600">
              <a:solidFill>
                <a:srgbClr val="FFFFFF"/>
              </a:solidFill>
              <a:latin typeface="Fira Sans Extra Condensed"/>
              <a:ea typeface="Fira Sans Extra Condensed"/>
              <a:cs typeface="Fira Sans Extra Condensed"/>
              <a:sym typeface="Fira Sans Extra Condensed"/>
            </a:endParaRPr>
          </a:p>
        </p:txBody>
      </p:sp>
      <p:grpSp>
        <p:nvGrpSpPr>
          <p:cNvPr id="136" name="Google Shape;136;p29"/>
          <p:cNvGrpSpPr/>
          <p:nvPr/>
        </p:nvGrpSpPr>
        <p:grpSpPr>
          <a:xfrm>
            <a:off x="5585532" y="2469313"/>
            <a:ext cx="420635" cy="420610"/>
            <a:chOff x="946175" y="3619500"/>
            <a:chExt cx="296975" cy="293825"/>
          </a:xfrm>
        </p:grpSpPr>
        <p:sp>
          <p:nvSpPr>
            <p:cNvPr id="137" name="Google Shape;137;p2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9"/>
          <p:cNvSpPr txBox="1"/>
          <p:nvPr/>
        </p:nvSpPr>
        <p:spPr>
          <a:xfrm>
            <a:off x="166700" y="700775"/>
            <a:ext cx="8651700" cy="48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accent2"/>
                </a:solidFill>
                <a:latin typeface="Open Sans"/>
                <a:ea typeface="Open Sans"/>
                <a:cs typeface="Open Sans"/>
                <a:sym typeface="Open Sans"/>
              </a:rPr>
              <a:t>Sponsor: UVA Biocomplexity Institute &amp; Initiative (BII) </a:t>
            </a:r>
            <a:endParaRPr>
              <a:solidFill>
                <a:schemeClr val="accent2"/>
              </a:solidFill>
            </a:endParaRPr>
          </a:p>
        </p:txBody>
      </p:sp>
      <p:sp>
        <p:nvSpPr>
          <p:cNvPr id="144" name="Google Shape;144;p29"/>
          <p:cNvSpPr txBox="1"/>
          <p:nvPr/>
        </p:nvSpPr>
        <p:spPr>
          <a:xfrm>
            <a:off x="576600" y="1957050"/>
            <a:ext cx="3670500" cy="103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750">
                <a:solidFill>
                  <a:schemeClr val="dk1"/>
                </a:solidFill>
              </a:rPr>
              <a:t>Example BRDIS Survey Question: </a:t>
            </a:r>
            <a:endParaRPr b="1"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750">
                <a:solidFill>
                  <a:schemeClr val="dk1"/>
                </a:solidFill>
              </a:rPr>
              <a:t>During the three years 2014 to 2016, did your company introduce:</a:t>
            </a:r>
            <a:r>
              <a:rPr lang="en" sz="750">
                <a:solidFill>
                  <a:schemeClr val="dk1"/>
                </a:solidFill>
              </a:rPr>
              <a:t>​</a:t>
            </a:r>
            <a:endParaRPr sz="7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850">
                <a:solidFill>
                  <a:schemeClr val="dk1"/>
                </a:solidFill>
              </a:rPr>
              <a:t> </a:t>
            </a:r>
            <a:r>
              <a:rPr lang="en" sz="850">
                <a:solidFill>
                  <a:schemeClr val="dk1"/>
                </a:solidFill>
              </a:rPr>
              <a:t>a. New or significantly improved goods (Exclude the simple resale of new   goods purchased from other companies and changes of a solely ​ aesthetic nature)? ❑ Yes   ❑ No​</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rPr>
              <a:t>b. New or significantly improved services? …………… ❑ Yes   ❑ No​</a:t>
            </a:r>
            <a:endParaRPr sz="1500">
              <a:latin typeface="Fira Sans"/>
              <a:ea typeface="Fira Sans"/>
              <a:cs typeface="Fira Sans"/>
              <a:sym typeface="Fira Sans"/>
            </a:endParaRPr>
          </a:p>
        </p:txBody>
      </p:sp>
      <p:sp>
        <p:nvSpPr>
          <p:cNvPr id="145" name="Google Shape;145;p29"/>
          <p:cNvSpPr/>
          <p:nvPr/>
        </p:nvSpPr>
        <p:spPr>
          <a:xfrm>
            <a:off x="639000" y="3121763"/>
            <a:ext cx="3113100" cy="590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nvSpPr>
        <p:spPr>
          <a:xfrm>
            <a:off x="1060200" y="3263725"/>
            <a:ext cx="22707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Questions we want to answer </a:t>
            </a:r>
            <a:endParaRPr b="1" sz="1600">
              <a:solidFill>
                <a:srgbClr val="FFFFFF"/>
              </a:solidFill>
              <a:latin typeface="Fira Sans Extra Condensed"/>
              <a:ea typeface="Fira Sans Extra Condensed"/>
              <a:cs typeface="Fira Sans Extra Condensed"/>
              <a:sym typeface="Fira Sans Extra Condensed"/>
            </a:endParaRPr>
          </a:p>
        </p:txBody>
      </p:sp>
      <p:sp>
        <p:nvSpPr>
          <p:cNvPr id="147" name="Google Shape;147;p29"/>
          <p:cNvSpPr txBox="1"/>
          <p:nvPr/>
        </p:nvSpPr>
        <p:spPr>
          <a:xfrm>
            <a:off x="694750" y="3764125"/>
            <a:ext cx="3339300" cy="11760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dk1"/>
              </a:buClr>
              <a:buSzPts val="1150"/>
              <a:buChar char="●"/>
            </a:pPr>
            <a:r>
              <a:rPr lang="en" sz="1150">
                <a:solidFill>
                  <a:schemeClr val="dk1"/>
                </a:solidFill>
              </a:rPr>
              <a:t>W</a:t>
            </a:r>
            <a:r>
              <a:rPr lang="en" sz="1150">
                <a:solidFill>
                  <a:schemeClr val="dk1"/>
                </a:solidFill>
              </a:rPr>
              <a:t>hether the article mentions an innovation?​</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What company launched the innovation?</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What are the product names that the company launched?</a:t>
            </a:r>
            <a:endParaRPr sz="1150">
              <a:solidFill>
                <a:schemeClr val="dk1"/>
              </a:solidFill>
            </a:endParaRPr>
          </a:p>
        </p:txBody>
      </p:sp>
      <p:sp>
        <p:nvSpPr>
          <p:cNvPr id="148" name="Google Shape;148;p29"/>
          <p:cNvSpPr/>
          <p:nvPr/>
        </p:nvSpPr>
        <p:spPr>
          <a:xfrm>
            <a:off x="5228450" y="1221638"/>
            <a:ext cx="3113100" cy="59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txBox="1"/>
          <p:nvPr/>
        </p:nvSpPr>
        <p:spPr>
          <a:xfrm>
            <a:off x="5457050" y="1283000"/>
            <a:ext cx="2655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Fira Sans Extra Condensed"/>
                <a:ea typeface="Fira Sans Extra Condensed"/>
                <a:cs typeface="Fira Sans Extra Condensed"/>
                <a:sym typeface="Fira Sans Extra Condensed"/>
              </a:rPr>
              <a:t>Our Methods</a:t>
            </a:r>
            <a:endParaRPr>
              <a:latin typeface="Fira Sans"/>
              <a:ea typeface="Fira Sans"/>
              <a:cs typeface="Fira Sans"/>
              <a:sym typeface="Fira Sans"/>
            </a:endParaRPr>
          </a:p>
        </p:txBody>
      </p:sp>
      <p:sp>
        <p:nvSpPr>
          <p:cNvPr id="150" name="Google Shape;150;p29"/>
          <p:cNvSpPr/>
          <p:nvPr/>
        </p:nvSpPr>
        <p:spPr>
          <a:xfrm>
            <a:off x="5071375" y="208945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p:nvPr/>
        </p:nvSpPr>
        <p:spPr>
          <a:xfrm>
            <a:off x="5050000" y="2039950"/>
            <a:ext cx="692400" cy="6924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1"/>
                </a:solidFill>
                <a:latin typeface="Fira Sans Extra Condensed"/>
                <a:ea typeface="Fira Sans Extra Condensed"/>
                <a:cs typeface="Fira Sans Extra Condensed"/>
                <a:sym typeface="Fira Sans Extra Condensed"/>
              </a:rPr>
              <a:t>01</a:t>
            </a:r>
            <a:endParaRPr b="1" sz="2100">
              <a:solidFill>
                <a:schemeClr val="accent1"/>
              </a:solidFill>
              <a:latin typeface="Fira Sans Extra Condensed"/>
              <a:ea typeface="Fira Sans Extra Condensed"/>
              <a:cs typeface="Fira Sans Extra Condensed"/>
              <a:sym typeface="Fira Sans Extra Condensed"/>
            </a:endParaRPr>
          </a:p>
        </p:txBody>
      </p:sp>
      <p:sp>
        <p:nvSpPr>
          <p:cNvPr id="152" name="Google Shape;152;p29"/>
          <p:cNvSpPr/>
          <p:nvPr/>
        </p:nvSpPr>
        <p:spPr>
          <a:xfrm>
            <a:off x="5770550" y="2145400"/>
            <a:ext cx="2342400" cy="4815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FF9800"/>
                </a:solidFill>
                <a:latin typeface="Fira Sans Extra Condensed"/>
                <a:ea typeface="Fira Sans Extra Condensed"/>
                <a:cs typeface="Fira Sans Extra Condensed"/>
                <a:sym typeface="Fira Sans Extra Condensed"/>
              </a:rPr>
              <a:t>    </a:t>
            </a:r>
            <a:r>
              <a:rPr b="1" lang="en" sz="1600">
                <a:solidFill>
                  <a:srgbClr val="FF9800"/>
                </a:solidFill>
                <a:latin typeface="Fira Sans Extra Condensed"/>
                <a:ea typeface="Fira Sans Extra Condensed"/>
                <a:cs typeface="Fira Sans Extra Condensed"/>
                <a:sym typeface="Fira Sans Extra Condensed"/>
              </a:rPr>
              <a:t>Binary Classifier </a:t>
            </a:r>
            <a:endParaRPr sz="1200">
              <a:latin typeface="Roboto"/>
              <a:ea typeface="Roboto"/>
              <a:cs typeface="Roboto"/>
              <a:sym typeface="Roboto"/>
            </a:endParaRPr>
          </a:p>
        </p:txBody>
      </p:sp>
      <p:sp>
        <p:nvSpPr>
          <p:cNvPr id="153" name="Google Shape;153;p29"/>
          <p:cNvSpPr/>
          <p:nvPr/>
        </p:nvSpPr>
        <p:spPr>
          <a:xfrm>
            <a:off x="5071375" y="296025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p:nvPr/>
        </p:nvSpPr>
        <p:spPr>
          <a:xfrm>
            <a:off x="5613800" y="3058200"/>
            <a:ext cx="2971500" cy="410100"/>
          </a:xfrm>
          <a:prstGeom prst="rect">
            <a:avLst/>
          </a:prstGeom>
          <a:noFill/>
          <a:ln>
            <a:noFill/>
          </a:ln>
        </p:spPr>
        <p:txBody>
          <a:bodyPr anchorCtr="0" anchor="ctr" bIns="91425" lIns="548625" spcFirstLastPara="1" rIns="18287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FF9800"/>
                </a:solidFill>
                <a:latin typeface="Fira Sans Extra Condensed"/>
                <a:ea typeface="Fira Sans Extra Condensed"/>
                <a:cs typeface="Fira Sans Extra Condensed"/>
                <a:sym typeface="Fira Sans Extra Condensed"/>
              </a:rPr>
              <a:t>Named Entity Recognition</a:t>
            </a:r>
            <a:endParaRPr sz="1200">
              <a:solidFill>
                <a:srgbClr val="000000"/>
              </a:solidFill>
              <a:latin typeface="Roboto"/>
              <a:ea typeface="Roboto"/>
              <a:cs typeface="Roboto"/>
              <a:sym typeface="Roboto"/>
            </a:endParaRPr>
          </a:p>
        </p:txBody>
      </p:sp>
      <p:sp>
        <p:nvSpPr>
          <p:cNvPr id="155" name="Google Shape;155;p29"/>
          <p:cNvSpPr/>
          <p:nvPr/>
        </p:nvSpPr>
        <p:spPr>
          <a:xfrm>
            <a:off x="5071375" y="2889925"/>
            <a:ext cx="692400" cy="692400"/>
          </a:xfrm>
          <a:prstGeom prst="ellipse">
            <a:avLst/>
          </a:prstGeom>
          <a:solidFill>
            <a:srgbClr val="FFFFFF"/>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02</a:t>
            </a:r>
            <a:endParaRPr b="1" sz="2100">
              <a:solidFill>
                <a:schemeClr val="accent2"/>
              </a:solidFill>
              <a:latin typeface="Fira Sans Extra Condensed"/>
              <a:ea typeface="Fira Sans Extra Condensed"/>
              <a:cs typeface="Fira Sans Extra Condensed"/>
              <a:sym typeface="Fira Sans Extra Condensed"/>
            </a:endParaRPr>
          </a:p>
        </p:txBody>
      </p:sp>
      <p:sp>
        <p:nvSpPr>
          <p:cNvPr id="156" name="Google Shape;156;p29"/>
          <p:cNvSpPr/>
          <p:nvPr/>
        </p:nvSpPr>
        <p:spPr>
          <a:xfrm>
            <a:off x="5385200" y="3831050"/>
            <a:ext cx="3113100" cy="590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9800"/>
                </a:solidFill>
                <a:latin typeface="Fira Sans Extra Condensed"/>
                <a:ea typeface="Fira Sans Extra Condensed"/>
                <a:cs typeface="Fira Sans Extra Condensed"/>
                <a:sym typeface="Fira Sans Extra Condensed"/>
              </a:rPr>
              <a:t>     </a:t>
            </a:r>
            <a:r>
              <a:rPr b="1" lang="en" sz="1600">
                <a:solidFill>
                  <a:srgbClr val="FF9800"/>
                </a:solidFill>
                <a:latin typeface="Fira Sans Extra Condensed"/>
                <a:ea typeface="Fira Sans Extra Condensed"/>
                <a:cs typeface="Fira Sans Extra Condensed"/>
                <a:sym typeface="Fira Sans Extra Condensed"/>
              </a:rPr>
              <a:t>Question and Answering </a:t>
            </a:r>
            <a:endParaRPr/>
          </a:p>
        </p:txBody>
      </p:sp>
      <p:sp>
        <p:nvSpPr>
          <p:cNvPr id="157" name="Google Shape;157;p29"/>
          <p:cNvSpPr/>
          <p:nvPr/>
        </p:nvSpPr>
        <p:spPr>
          <a:xfrm>
            <a:off x="5071375" y="3739900"/>
            <a:ext cx="692400" cy="692400"/>
          </a:xfrm>
          <a:prstGeom prst="ellipse">
            <a:avLst/>
          </a:prstGeom>
          <a:solidFill>
            <a:srgbClr val="FFFFFF"/>
          </a:solidFill>
          <a:ln cap="flat" cmpd="sng" w="2857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3"/>
                </a:solidFill>
                <a:latin typeface="Fira Sans Extra Condensed"/>
                <a:ea typeface="Fira Sans Extra Condensed"/>
                <a:cs typeface="Fira Sans Extra Condensed"/>
                <a:sym typeface="Fira Sans Extra Condensed"/>
              </a:rPr>
              <a:t>03</a:t>
            </a:r>
            <a:endParaRPr b="1" sz="2100">
              <a:solidFill>
                <a:schemeClr val="accent3"/>
              </a:solidFill>
              <a:latin typeface="Fira Sans Extra Condensed"/>
              <a:ea typeface="Fira Sans Extra Condensed"/>
              <a:cs typeface="Fira Sans Extra Condensed"/>
              <a:sym typeface="Fira Sans Extra Condensed"/>
            </a:endParaRPr>
          </a:p>
        </p:txBody>
      </p:sp>
      <p:pic>
        <p:nvPicPr>
          <p:cNvPr id="158" name="Google Shape;158;p29"/>
          <p:cNvPicPr preferRelativeResize="0"/>
          <p:nvPr/>
        </p:nvPicPr>
        <p:blipFill>
          <a:blip r:embed="rId3">
            <a:alphaModFix/>
          </a:blip>
          <a:stretch>
            <a:fillRect/>
          </a:stretch>
        </p:blipFill>
        <p:spPr>
          <a:xfrm>
            <a:off x="4912150" y="1814825"/>
            <a:ext cx="3745699" cy="3031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252200" y="213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Precision (False Positives) / Recall (False Negatives)</a:t>
            </a:r>
            <a:endParaRPr sz="3500"/>
          </a:p>
        </p:txBody>
      </p:sp>
      <p:graphicFrame>
        <p:nvGraphicFramePr>
          <p:cNvPr id="320" name="Google Shape;320;p47"/>
          <p:cNvGraphicFramePr/>
          <p:nvPr/>
        </p:nvGraphicFramePr>
        <p:xfrm>
          <a:off x="344050" y="1116925"/>
          <a:ext cx="3000000" cy="3000000"/>
        </p:xfrm>
        <a:graphic>
          <a:graphicData uri="http://schemas.openxmlformats.org/drawingml/2006/table">
            <a:tbl>
              <a:tblPr>
                <a:noFill/>
                <a:tableStyleId>{B670B92A-9D96-42E9-A4DE-9864CCD13FF8}</a:tableStyleId>
              </a:tblPr>
              <a:tblGrid>
                <a:gridCol w="1420100"/>
                <a:gridCol w="1420100"/>
                <a:gridCol w="1420100"/>
                <a:gridCol w="1420100"/>
                <a:gridCol w="1420100"/>
                <a:gridCol w="1420100"/>
              </a:tblGrid>
              <a:tr h="908650">
                <a:tc>
                  <a:txBody>
                    <a:bodyPr/>
                    <a:lstStyle/>
                    <a:p>
                      <a:pPr indent="0" lvl="0" marL="0" rtl="0" algn="l">
                        <a:spcBef>
                          <a:spcPts val="0"/>
                        </a:spcBef>
                        <a:spcAft>
                          <a:spcPts val="0"/>
                        </a:spcAft>
                        <a:buNone/>
                      </a:pPr>
                      <a:r>
                        <a:rPr b="1" lang="en"/>
                        <a:t>Epochs / Learning Rate</a:t>
                      </a:r>
                      <a:endParaRPr b="1"/>
                    </a:p>
                  </a:txBody>
                  <a:tcPr marT="91425" marB="91425" marR="91425" marL="91425"/>
                </a:tc>
                <a:tc>
                  <a:txBody>
                    <a:bodyPr/>
                    <a:lstStyle/>
                    <a:p>
                      <a:pPr indent="0" lvl="0" marL="0" rtl="0" algn="l">
                        <a:spcBef>
                          <a:spcPts val="0"/>
                        </a:spcBef>
                        <a:spcAft>
                          <a:spcPts val="0"/>
                        </a:spcAft>
                        <a:buNone/>
                      </a:pPr>
                      <a:r>
                        <a:rPr b="1" lang="en"/>
                        <a:t>5e-4 (0.0005)</a:t>
                      </a:r>
                      <a:endParaRPr b="1"/>
                    </a:p>
                  </a:txBody>
                  <a:tcPr marT="91425" marB="91425" marR="91425" marL="91425"/>
                </a:tc>
                <a:tc>
                  <a:txBody>
                    <a:bodyPr/>
                    <a:lstStyle/>
                    <a:p>
                      <a:pPr indent="0" lvl="0" marL="0" rtl="0" algn="l">
                        <a:spcBef>
                          <a:spcPts val="0"/>
                        </a:spcBef>
                        <a:spcAft>
                          <a:spcPts val="0"/>
                        </a:spcAft>
                        <a:buNone/>
                      </a:pPr>
                      <a:r>
                        <a:rPr b="1" lang="en"/>
                        <a:t>1e-4 (0.0001)</a:t>
                      </a:r>
                      <a:endParaRPr b="1"/>
                    </a:p>
                  </a:txBody>
                  <a:tcPr marT="91425" marB="91425" marR="91425" marL="91425"/>
                </a:tc>
                <a:tc>
                  <a:txBody>
                    <a:bodyPr/>
                    <a:lstStyle/>
                    <a:p>
                      <a:pPr indent="0" lvl="0" marL="0" rtl="0" algn="l">
                        <a:spcBef>
                          <a:spcPts val="0"/>
                        </a:spcBef>
                        <a:spcAft>
                          <a:spcPts val="0"/>
                        </a:spcAft>
                        <a:buNone/>
                      </a:pPr>
                      <a:r>
                        <a:rPr b="1" lang="en"/>
                        <a:t>5e-5 (0.00005)</a:t>
                      </a:r>
                      <a:endParaRPr b="1"/>
                    </a:p>
                  </a:txBody>
                  <a:tcPr marT="91425" marB="91425" marR="91425" marL="91425"/>
                </a:tc>
                <a:tc>
                  <a:txBody>
                    <a:bodyPr/>
                    <a:lstStyle/>
                    <a:p>
                      <a:pPr indent="0" lvl="0" marL="0" rtl="0" algn="l">
                        <a:spcBef>
                          <a:spcPts val="0"/>
                        </a:spcBef>
                        <a:spcAft>
                          <a:spcPts val="0"/>
                        </a:spcAft>
                        <a:buNone/>
                      </a:pPr>
                      <a:r>
                        <a:rPr b="1" lang="en"/>
                        <a:t>1e-5 (0.00001)</a:t>
                      </a:r>
                      <a:endParaRPr b="1"/>
                    </a:p>
                  </a:txBody>
                  <a:tcPr marT="91425" marB="91425" marR="91425" marL="91425"/>
                </a:tc>
                <a:tc>
                  <a:txBody>
                    <a:bodyPr/>
                    <a:lstStyle/>
                    <a:p>
                      <a:pPr indent="0" lvl="0" marL="0" rtl="0" algn="l">
                        <a:spcBef>
                          <a:spcPts val="0"/>
                        </a:spcBef>
                        <a:spcAft>
                          <a:spcPts val="0"/>
                        </a:spcAft>
                        <a:buNone/>
                      </a:pPr>
                      <a:r>
                        <a:rPr b="1" lang="en"/>
                        <a:t>5e-6 (0.000005)</a:t>
                      </a:r>
                      <a:endParaRPr b="1"/>
                    </a:p>
                  </a:txBody>
                  <a:tcPr marT="91425" marB="91425" marR="91425" marL="91425"/>
                </a:tc>
              </a:tr>
              <a:tr h="575125">
                <a:tc>
                  <a:txBody>
                    <a:bodyPr/>
                    <a:lstStyle/>
                    <a:p>
                      <a:pPr indent="0" lvl="0" marL="0" rtl="0" algn="l">
                        <a:spcBef>
                          <a:spcPts val="0"/>
                        </a:spcBef>
                        <a:spcAft>
                          <a:spcPts val="0"/>
                        </a:spcAft>
                        <a:buNone/>
                      </a:pPr>
                      <a:r>
                        <a:rPr b="1" lang="en"/>
                        <a:t>4</a:t>
                      </a:r>
                      <a:endParaRPr b="1"/>
                    </a:p>
                  </a:txBody>
                  <a:tcPr marT="91425" marB="91425" marR="91425" marL="91425"/>
                </a:tc>
                <a:tc>
                  <a:txBody>
                    <a:bodyPr/>
                    <a:lstStyle/>
                    <a:p>
                      <a:pPr indent="0" lvl="0" marL="0" rtl="0" algn="l">
                        <a:spcBef>
                          <a:spcPts val="0"/>
                        </a:spcBef>
                        <a:spcAft>
                          <a:spcPts val="0"/>
                        </a:spcAft>
                        <a:buNone/>
                      </a:pPr>
                      <a:r>
                        <a:rPr lang="en"/>
                        <a:t>0.0 / 0.0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0.7 / 0.91</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0.76 / 0.65</a:t>
                      </a:r>
                      <a:endParaRPr/>
                    </a:p>
                  </a:txBody>
                  <a:tcPr marT="91425" marB="91425" marR="91425" marL="91425"/>
                </a:tc>
                <a:tc>
                  <a:txBody>
                    <a:bodyPr/>
                    <a:lstStyle/>
                    <a:p>
                      <a:pPr indent="0" lvl="0" marL="0" rtl="0" algn="l">
                        <a:spcBef>
                          <a:spcPts val="0"/>
                        </a:spcBef>
                        <a:spcAft>
                          <a:spcPts val="0"/>
                        </a:spcAft>
                        <a:buNone/>
                      </a:pPr>
                      <a:r>
                        <a:rPr lang="en"/>
                        <a:t>0.7 / 0.61</a:t>
                      </a:r>
                      <a:endParaRPr/>
                    </a:p>
                  </a:txBody>
                  <a:tcPr marT="91425" marB="91425" marR="91425" marL="91425"/>
                </a:tc>
              </a:tr>
              <a:tr h="575125">
                <a:tc>
                  <a:txBody>
                    <a:bodyPr/>
                    <a:lstStyle/>
                    <a:p>
                      <a:pPr indent="0" lvl="0" marL="0" rtl="0" algn="l">
                        <a:spcBef>
                          <a:spcPts val="0"/>
                        </a:spcBef>
                        <a:spcAft>
                          <a:spcPts val="0"/>
                        </a:spcAft>
                        <a:buNone/>
                      </a:pPr>
                      <a:r>
                        <a:rPr b="1" lang="en"/>
                        <a:t>8</a:t>
                      </a:r>
                      <a:endParaRPr b="1"/>
                    </a:p>
                  </a:txBody>
                  <a:tcPr marT="91425" marB="91425" marR="91425" marL="91425"/>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0.92 / 0.52</a:t>
                      </a:r>
                      <a:endParaRPr/>
                    </a:p>
                  </a:txBody>
                  <a:tcPr marT="91425" marB="91425" marR="91425" marL="91425"/>
                </a:tc>
                <a:tc>
                  <a:txBody>
                    <a:bodyPr/>
                    <a:lstStyle/>
                    <a:p>
                      <a:pPr indent="0" lvl="0" marL="0" rtl="0" algn="l">
                        <a:spcBef>
                          <a:spcPts val="0"/>
                        </a:spcBef>
                        <a:spcAft>
                          <a:spcPts val="0"/>
                        </a:spcAft>
                        <a:buNone/>
                      </a:pPr>
                      <a:r>
                        <a:rPr lang="en"/>
                        <a:t>0.58 / 0.96</a:t>
                      </a:r>
                      <a:endParaRPr/>
                    </a:p>
                  </a:txBody>
                  <a:tcPr marT="91425" marB="91425" marR="91425" marL="91425"/>
                </a:tc>
              </a:tr>
              <a:tr h="575125">
                <a:tc>
                  <a:txBody>
                    <a:bodyPr/>
                    <a:lstStyle/>
                    <a:p>
                      <a:pPr indent="0" lvl="0" marL="0" rtl="0" algn="l">
                        <a:spcBef>
                          <a:spcPts val="0"/>
                        </a:spcBef>
                        <a:spcAft>
                          <a:spcPts val="0"/>
                        </a:spcAft>
                        <a:buNone/>
                      </a:pPr>
                      <a:r>
                        <a:rPr b="1" lang="en"/>
                        <a:t>16</a:t>
                      </a:r>
                      <a:endParaRPr b="1"/>
                    </a:p>
                  </a:txBody>
                  <a:tcPr marT="91425" marB="91425" marR="91425" marL="91425"/>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0.75 / 0.78</a:t>
                      </a:r>
                      <a:endParaRPr/>
                    </a:p>
                  </a:txBody>
                  <a:tcPr marT="91425" marB="91425" marR="91425" marL="91425"/>
                </a:tc>
                <a:tc>
                  <a:txBody>
                    <a:bodyPr/>
                    <a:lstStyle/>
                    <a:p>
                      <a:pPr indent="0" lvl="0" marL="0" rtl="0" algn="l">
                        <a:spcBef>
                          <a:spcPts val="0"/>
                        </a:spcBef>
                        <a:spcAft>
                          <a:spcPts val="0"/>
                        </a:spcAft>
                        <a:buNone/>
                      </a:pPr>
                      <a:r>
                        <a:rPr lang="en"/>
                        <a:t>0.82 / 0.78</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0.77 / 0.74</a:t>
                      </a:r>
                      <a:endParaRPr/>
                    </a:p>
                  </a:txBody>
                  <a:tcPr marT="91425" marB="91425" marR="91425" marL="91425"/>
                </a:tc>
              </a:tr>
              <a:tr h="575125">
                <a:tc>
                  <a:txBody>
                    <a:bodyPr/>
                    <a:lstStyle/>
                    <a:p>
                      <a:pPr indent="0" lvl="0" marL="0" rtl="0" algn="l">
                        <a:spcBef>
                          <a:spcPts val="0"/>
                        </a:spcBef>
                        <a:spcAft>
                          <a:spcPts val="0"/>
                        </a:spcAft>
                        <a:buNone/>
                      </a:pPr>
                      <a:r>
                        <a:rPr b="1" lang="en"/>
                        <a:t>32</a:t>
                      </a:r>
                      <a:endParaRPr b="1"/>
                    </a:p>
                  </a:txBody>
                  <a:tcPr marT="91425" marB="91425" marR="91425" marL="91425"/>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0.56 / 1.0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0.7 / 0.61</a:t>
                      </a:r>
                      <a:endParaRPr/>
                    </a:p>
                  </a:txBody>
                  <a:tcPr marT="91425" marB="91425" marR="91425" marL="91425"/>
                </a:tc>
                <a:tc>
                  <a:txBody>
                    <a:bodyPr/>
                    <a:lstStyle/>
                    <a:p>
                      <a:pPr indent="0" lvl="0" marL="0" rtl="0" algn="l">
                        <a:spcBef>
                          <a:spcPts val="0"/>
                        </a:spcBef>
                        <a:spcAft>
                          <a:spcPts val="0"/>
                        </a:spcAft>
                        <a:buNone/>
                      </a:pPr>
                      <a:r>
                        <a:rPr lang="en"/>
                        <a:t>0.85/0.74</a:t>
                      </a:r>
                      <a:endParaRPr/>
                    </a:p>
                  </a:txBody>
                  <a:tcPr marT="91425" marB="91425" marR="91425" marL="91425">
                    <a:solidFill>
                      <a:srgbClr val="93C47D"/>
                    </a:solidFill>
                  </a:tcPr>
                </a:tc>
                <a:tc>
                  <a:txBody>
                    <a:bodyPr/>
                    <a:lstStyle/>
                    <a:p>
                      <a:pPr indent="0" lvl="0" marL="0" rtl="0" algn="l">
                        <a:spcBef>
                          <a:spcPts val="0"/>
                        </a:spcBef>
                        <a:spcAft>
                          <a:spcPts val="0"/>
                        </a:spcAft>
                        <a:buNone/>
                      </a:pPr>
                      <a:r>
                        <a:rPr lang="en"/>
                        <a:t>0.75/0.78</a:t>
                      </a:r>
                      <a:endParaRPr/>
                    </a:p>
                  </a:txBody>
                  <a:tcPr marT="91425" marB="91425" marR="91425" marL="91425">
                    <a:solidFill>
                      <a:srgbClr val="93C47D"/>
                    </a:solidFill>
                  </a:tcPr>
                </a:tc>
              </a:tr>
              <a:tr h="575125">
                <a:tc>
                  <a:txBody>
                    <a:bodyPr/>
                    <a:lstStyle/>
                    <a:p>
                      <a:pPr indent="0" lvl="0" marL="0" rtl="0" algn="l">
                        <a:spcBef>
                          <a:spcPts val="0"/>
                        </a:spcBef>
                        <a:spcAft>
                          <a:spcPts val="0"/>
                        </a:spcAft>
                        <a:buNone/>
                      </a:pPr>
                      <a:r>
                        <a:rPr b="1" lang="en"/>
                        <a:t>64</a:t>
                      </a:r>
                      <a:endParaRPr b="1"/>
                    </a:p>
                  </a:txBody>
                  <a:tcPr marT="91425" marB="91425" marR="91425" marL="91425"/>
                </a:tc>
                <a:tc>
                  <a:txBody>
                    <a:bodyPr/>
                    <a:lstStyle/>
                    <a:p>
                      <a:pPr indent="0" lvl="0" marL="0" rtl="0" algn="l">
                        <a:spcBef>
                          <a:spcPts val="0"/>
                        </a:spcBef>
                        <a:spcAft>
                          <a:spcPts val="0"/>
                        </a:spcAft>
                        <a:buNone/>
                      </a:pPr>
                      <a:r>
                        <a:rPr lang="en"/>
                        <a:t>0.0/0.0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0.0/0.0</a:t>
                      </a:r>
                      <a:endParaRPr/>
                    </a:p>
                  </a:txBody>
                  <a:tcPr marT="91425" marB="91425" marR="91425" marL="91425">
                    <a:solidFill>
                      <a:srgbClr val="E06666"/>
                    </a:solidFill>
                  </a:tcPr>
                </a:tc>
                <a:tc>
                  <a:txBody>
                    <a:bodyPr/>
                    <a:lstStyle/>
                    <a:p>
                      <a:pPr indent="0" lvl="0" marL="0" rtl="0" algn="l">
                        <a:spcBef>
                          <a:spcPts val="0"/>
                        </a:spcBef>
                        <a:spcAft>
                          <a:spcPts val="0"/>
                        </a:spcAft>
                        <a:buNone/>
                      </a:pPr>
                      <a:r>
                        <a:rPr lang="en"/>
                        <a:t>0.80/0.69</a:t>
                      </a:r>
                      <a:endParaRPr/>
                    </a:p>
                  </a:txBody>
                  <a:tcPr marT="91425" marB="91425" marR="91425" marL="91425"/>
                </a:tc>
                <a:tc>
                  <a:txBody>
                    <a:bodyPr/>
                    <a:lstStyle/>
                    <a:p>
                      <a:pPr indent="0" lvl="0" marL="0" rtl="0" algn="l">
                        <a:spcBef>
                          <a:spcPts val="0"/>
                        </a:spcBef>
                        <a:spcAft>
                          <a:spcPts val="0"/>
                        </a:spcAft>
                        <a:buNone/>
                      </a:pPr>
                      <a:r>
                        <a:rPr lang="en"/>
                        <a:t>0.71/0.73</a:t>
                      </a:r>
                      <a:endParaRPr/>
                    </a:p>
                  </a:txBody>
                  <a:tcPr marT="91425" marB="91425" marR="91425" marL="91425"/>
                </a:tc>
                <a:tc>
                  <a:txBody>
                    <a:bodyPr/>
                    <a:lstStyle/>
                    <a:p>
                      <a:pPr indent="0" lvl="0" marL="0" rtl="0" algn="l">
                        <a:spcBef>
                          <a:spcPts val="0"/>
                        </a:spcBef>
                        <a:spcAft>
                          <a:spcPts val="0"/>
                        </a:spcAft>
                        <a:buNone/>
                      </a:pPr>
                      <a:r>
                        <a:rPr lang="en"/>
                        <a:t>0.65/0.83</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Classification Model</a:t>
            </a:r>
            <a:endParaRPr/>
          </a:p>
        </p:txBody>
      </p:sp>
      <p:sp>
        <p:nvSpPr>
          <p:cNvPr id="326" name="Google Shape;326;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Google BERT NLP Algorithm</a:t>
            </a:r>
            <a:endParaRPr/>
          </a:p>
          <a:p>
            <a:pPr indent="-342900" lvl="0" marL="457200" rtl="0" algn="l">
              <a:lnSpc>
                <a:spcPct val="200000"/>
              </a:lnSpc>
              <a:spcBef>
                <a:spcPts val="0"/>
              </a:spcBef>
              <a:spcAft>
                <a:spcPts val="0"/>
              </a:spcAft>
              <a:buSzPts val="1800"/>
              <a:buChar char="●"/>
            </a:pPr>
            <a:r>
              <a:rPr lang="en"/>
              <a:t>Pre-trained</a:t>
            </a:r>
            <a:endParaRPr/>
          </a:p>
          <a:p>
            <a:pPr indent="-342900" lvl="0" marL="457200" rtl="0" algn="l">
              <a:lnSpc>
                <a:spcPct val="200000"/>
              </a:lnSpc>
              <a:spcBef>
                <a:spcPts val="0"/>
              </a:spcBef>
              <a:spcAft>
                <a:spcPts val="0"/>
              </a:spcAft>
              <a:buSzPts val="1800"/>
              <a:buChar char="●"/>
            </a:pPr>
            <a:r>
              <a:rPr lang="en"/>
              <a:t>Transfer Learning</a:t>
            </a:r>
            <a:endParaRPr/>
          </a:p>
          <a:p>
            <a:pPr indent="-342900" lvl="0" marL="457200" rtl="0" algn="l">
              <a:lnSpc>
                <a:spcPct val="200000"/>
              </a:lnSpc>
              <a:spcBef>
                <a:spcPts val="0"/>
              </a:spcBef>
              <a:spcAft>
                <a:spcPts val="0"/>
              </a:spcAft>
              <a:buSzPts val="1800"/>
              <a:buChar char="●"/>
            </a:pPr>
            <a:r>
              <a:rPr lang="en"/>
              <a:t>81% Precision / 89% Recall</a:t>
            </a:r>
            <a:endParaRPr/>
          </a:p>
        </p:txBody>
      </p:sp>
      <p:pic>
        <p:nvPicPr>
          <p:cNvPr id="327" name="Google Shape;327;p48"/>
          <p:cNvPicPr preferRelativeResize="0"/>
          <p:nvPr/>
        </p:nvPicPr>
        <p:blipFill>
          <a:blip r:embed="rId3">
            <a:alphaModFix/>
          </a:blip>
          <a:stretch>
            <a:fillRect/>
          </a:stretch>
        </p:blipFill>
        <p:spPr>
          <a:xfrm>
            <a:off x="4223950" y="1152425"/>
            <a:ext cx="4807149" cy="2035025"/>
          </a:xfrm>
          <a:prstGeom prst="rect">
            <a:avLst/>
          </a:prstGeom>
          <a:noFill/>
          <a:ln>
            <a:noFill/>
          </a:ln>
        </p:spPr>
      </p:pic>
      <p:pic>
        <p:nvPicPr>
          <p:cNvPr id="328" name="Google Shape;328;p48"/>
          <p:cNvPicPr preferRelativeResize="0"/>
          <p:nvPr/>
        </p:nvPicPr>
        <p:blipFill>
          <a:blip r:embed="rId4">
            <a:alphaModFix/>
          </a:blip>
          <a:stretch>
            <a:fillRect/>
          </a:stretch>
        </p:blipFill>
        <p:spPr>
          <a:xfrm>
            <a:off x="4741574" y="3187450"/>
            <a:ext cx="3771900" cy="185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p:nvPr/>
        </p:nvSpPr>
        <p:spPr>
          <a:xfrm>
            <a:off x="999701" y="3987701"/>
            <a:ext cx="657319" cy="657286"/>
          </a:xfrm>
          <a:custGeom>
            <a:rect b="b" l="l" r="r" t="t"/>
            <a:pathLst>
              <a:path extrusionOk="0" h="20027" w="20028">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9"/>
          <p:cNvSpPr/>
          <p:nvPr/>
        </p:nvSpPr>
        <p:spPr>
          <a:xfrm>
            <a:off x="897900" y="3069625"/>
            <a:ext cx="7348200" cy="833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897900" y="2238550"/>
            <a:ext cx="6327600" cy="833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897900" y="1407125"/>
            <a:ext cx="7037100" cy="8331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a:off x="7184276" y="1496701"/>
            <a:ext cx="657319" cy="657286"/>
          </a:xfrm>
          <a:custGeom>
            <a:rect b="b" l="l" r="r" t="t"/>
            <a:pathLst>
              <a:path extrusionOk="0" h="20027" w="20028">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txBox="1"/>
          <p:nvPr/>
        </p:nvSpPr>
        <p:spPr>
          <a:xfrm>
            <a:off x="1964850" y="1532075"/>
            <a:ext cx="1926900" cy="6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Altimmune Files 8k - Listing Notice &gt; ALT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39" name="Google Shape;339;p49"/>
          <p:cNvSpPr txBox="1"/>
          <p:nvPr/>
        </p:nvSpPr>
        <p:spPr>
          <a:xfrm>
            <a:off x="4199575" y="1515475"/>
            <a:ext cx="1651200" cy="621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Innovation Yes/No Probability:</a:t>
            </a:r>
            <a:endParaRPr b="1" sz="1200">
              <a:solidFill>
                <a:schemeClr val="lt1"/>
              </a:solidFill>
              <a:latin typeface="Roboto"/>
              <a:ea typeface="Roboto"/>
              <a:cs typeface="Roboto"/>
              <a:sym typeface="Roboto"/>
            </a:endParaRPr>
          </a:p>
        </p:txBody>
      </p:sp>
      <p:sp>
        <p:nvSpPr>
          <p:cNvPr id="340" name="Google Shape;340;p49"/>
          <p:cNvSpPr txBox="1"/>
          <p:nvPr/>
        </p:nvSpPr>
        <p:spPr>
          <a:xfrm>
            <a:off x="7184197" y="1579525"/>
            <a:ext cx="6573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accent2"/>
                </a:solidFill>
                <a:latin typeface="Fira Sans Extra Condensed"/>
                <a:ea typeface="Fira Sans Extra Condensed"/>
                <a:cs typeface="Fira Sans Extra Condensed"/>
                <a:sym typeface="Fira Sans Extra Condensed"/>
              </a:rPr>
              <a:t>0.17</a:t>
            </a:r>
            <a:endParaRPr b="1" sz="1900">
              <a:solidFill>
                <a:schemeClr val="accent2"/>
              </a:solidFill>
              <a:latin typeface="Fira Sans Extra Condensed"/>
              <a:ea typeface="Fira Sans Extra Condensed"/>
              <a:cs typeface="Fira Sans Extra Condensed"/>
              <a:sym typeface="Fira Sans Extra Condensed"/>
            </a:endParaRPr>
          </a:p>
        </p:txBody>
      </p:sp>
      <p:sp>
        <p:nvSpPr>
          <p:cNvPr id="341" name="Google Shape;341;p49"/>
          <p:cNvSpPr/>
          <p:nvPr/>
        </p:nvSpPr>
        <p:spPr>
          <a:xfrm>
            <a:off x="6466052" y="2326708"/>
            <a:ext cx="657680" cy="657286"/>
          </a:xfrm>
          <a:custGeom>
            <a:rect b="b" l="l" r="r" t="t"/>
            <a:pathLst>
              <a:path extrusionOk="0" h="20027" w="20039">
                <a:moveTo>
                  <a:pt x="10013" y="0"/>
                </a:moveTo>
                <a:cubicBezTo>
                  <a:pt x="4489" y="0"/>
                  <a:pt x="0" y="4477"/>
                  <a:pt x="0" y="10013"/>
                </a:cubicBezTo>
                <a:cubicBezTo>
                  <a:pt x="0" y="15550"/>
                  <a:pt x="4489" y="20026"/>
                  <a:pt x="10013" y="20026"/>
                </a:cubicBezTo>
                <a:cubicBezTo>
                  <a:pt x="15550" y="20026"/>
                  <a:pt x="20038" y="15550"/>
                  <a:pt x="20038" y="10013"/>
                </a:cubicBezTo>
                <a:cubicBezTo>
                  <a:pt x="20038" y="4477"/>
                  <a:pt x="15550" y="0"/>
                  <a:pt x="10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9"/>
          <p:cNvSpPr txBox="1"/>
          <p:nvPr/>
        </p:nvSpPr>
        <p:spPr>
          <a:xfrm>
            <a:off x="1964850" y="2345324"/>
            <a:ext cx="1926900" cy="6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Fira Sans Extra Condensed SemiBold"/>
                <a:ea typeface="Fira Sans Extra Condensed SemiBold"/>
                <a:cs typeface="Fira Sans Extra Condensed SemiBold"/>
                <a:sym typeface="Fira Sans Extra Condensed SemiBold"/>
              </a:rPr>
              <a:t>J&amp;J says 10 new drugs have the potential for $1B each in sales</a:t>
            </a:r>
            <a:endParaRPr sz="15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43" name="Google Shape;343;p49"/>
          <p:cNvSpPr txBox="1"/>
          <p:nvPr/>
        </p:nvSpPr>
        <p:spPr>
          <a:xfrm>
            <a:off x="6466225" y="2409375"/>
            <a:ext cx="6573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accent1"/>
                </a:solidFill>
                <a:latin typeface="Fira Sans Extra Condensed"/>
                <a:ea typeface="Fira Sans Extra Condensed"/>
                <a:cs typeface="Fira Sans Extra Condensed"/>
                <a:sym typeface="Fira Sans Extra Condensed"/>
              </a:rPr>
              <a:t>0.41</a:t>
            </a:r>
            <a:endParaRPr b="1" sz="1900">
              <a:solidFill>
                <a:schemeClr val="accent1"/>
              </a:solidFill>
              <a:latin typeface="Fira Sans Extra Condensed"/>
              <a:ea typeface="Fira Sans Extra Condensed"/>
              <a:cs typeface="Fira Sans Extra Condensed"/>
              <a:sym typeface="Fira Sans Extra Condensed"/>
            </a:endParaRPr>
          </a:p>
        </p:txBody>
      </p:sp>
      <p:sp>
        <p:nvSpPr>
          <p:cNvPr id="344" name="Google Shape;344;p49"/>
          <p:cNvSpPr/>
          <p:nvPr/>
        </p:nvSpPr>
        <p:spPr>
          <a:xfrm>
            <a:off x="7498865" y="3156715"/>
            <a:ext cx="657286" cy="657286"/>
          </a:xfrm>
          <a:custGeom>
            <a:rect b="b" l="l" r="r" t="t"/>
            <a:pathLst>
              <a:path extrusionOk="0" h="20027" w="20027">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9"/>
          <p:cNvSpPr txBox="1"/>
          <p:nvPr/>
        </p:nvSpPr>
        <p:spPr>
          <a:xfrm>
            <a:off x="1964850" y="3191773"/>
            <a:ext cx="1926900" cy="58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Fira Sans Extra Condensed SemiBold"/>
                <a:ea typeface="Fira Sans Extra Condensed SemiBold"/>
                <a:cs typeface="Fira Sans Extra Condensed SemiBold"/>
                <a:sym typeface="Fira Sans Extra Condensed SemiBold"/>
              </a:rPr>
              <a:t>Oncolytics Biotech awarded US FDA Fast Track </a:t>
            </a:r>
            <a:r>
              <a:rPr lang="en" sz="1600">
                <a:solidFill>
                  <a:schemeClr val="lt1"/>
                </a:solidFill>
                <a:latin typeface="Fira Sans Extra Condensed SemiBold"/>
                <a:ea typeface="Fira Sans Extra Condensed SemiBold"/>
                <a:cs typeface="Fira Sans Extra Condensed SemiBold"/>
                <a:sym typeface="Fira Sans Extra Condensed SemiBold"/>
              </a:rPr>
              <a:t>designation</a:t>
            </a:r>
            <a:r>
              <a:rPr lang="en" sz="1600">
                <a:solidFill>
                  <a:schemeClr val="lt1"/>
                </a:solidFill>
                <a:latin typeface="Fira Sans Extra Condensed SemiBold"/>
                <a:ea typeface="Fira Sans Extra Condensed SemiBold"/>
                <a:cs typeface="Fira Sans Extra Condensed SemiBold"/>
                <a:sym typeface="Fira Sans Extra Condensed SemiBold"/>
              </a:rPr>
              <a:t>...</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46" name="Google Shape;346;p49"/>
          <p:cNvSpPr txBox="1"/>
          <p:nvPr/>
        </p:nvSpPr>
        <p:spPr>
          <a:xfrm>
            <a:off x="7531845" y="3239205"/>
            <a:ext cx="5913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accent4"/>
                </a:solidFill>
                <a:latin typeface="Fira Sans Extra Condensed"/>
                <a:ea typeface="Fira Sans Extra Condensed"/>
                <a:cs typeface="Fira Sans Extra Condensed"/>
                <a:sym typeface="Fira Sans Extra Condensed"/>
              </a:rPr>
              <a:t>.70</a:t>
            </a:r>
            <a:endParaRPr b="1" sz="1900">
              <a:solidFill>
                <a:schemeClr val="accent4"/>
              </a:solidFill>
              <a:latin typeface="Fira Sans Extra Condensed"/>
              <a:ea typeface="Fira Sans Extra Condensed"/>
              <a:cs typeface="Fira Sans Extra Condensed"/>
              <a:sym typeface="Fira Sans Extra Condensed"/>
            </a:endParaRPr>
          </a:p>
        </p:txBody>
      </p:sp>
      <p:sp>
        <p:nvSpPr>
          <p:cNvPr id="347" name="Google Shape;347;p49"/>
          <p:cNvSpPr/>
          <p:nvPr/>
        </p:nvSpPr>
        <p:spPr>
          <a:xfrm>
            <a:off x="6791571" y="3986296"/>
            <a:ext cx="657286" cy="657713"/>
          </a:xfrm>
          <a:custGeom>
            <a:rect b="b" l="l" r="r" t="t"/>
            <a:pathLst>
              <a:path extrusionOk="0" h="20040" w="20027">
                <a:moveTo>
                  <a:pt x="10013" y="1"/>
                </a:moveTo>
                <a:cubicBezTo>
                  <a:pt x="4477" y="1"/>
                  <a:pt x="0" y="4490"/>
                  <a:pt x="0" y="10014"/>
                </a:cubicBezTo>
                <a:cubicBezTo>
                  <a:pt x="0" y="15550"/>
                  <a:pt x="4477" y="20039"/>
                  <a:pt x="10013" y="20039"/>
                </a:cubicBezTo>
                <a:cubicBezTo>
                  <a:pt x="15550" y="20039"/>
                  <a:pt x="20026" y="15550"/>
                  <a:pt x="20026" y="10014"/>
                </a:cubicBezTo>
                <a:cubicBezTo>
                  <a:pt x="20026" y="4490"/>
                  <a:pt x="15550" y="1"/>
                  <a:pt x="10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9"/>
          <p:cNvSpPr txBox="1"/>
          <p:nvPr/>
        </p:nvSpPr>
        <p:spPr>
          <a:xfrm>
            <a:off x="1964850" y="4005075"/>
            <a:ext cx="1926900" cy="6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Interpretation Risk</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49" name="Google Shape;349;p49"/>
          <p:cNvSpPr/>
          <p:nvPr/>
        </p:nvSpPr>
        <p:spPr>
          <a:xfrm>
            <a:off x="999701" y="1496701"/>
            <a:ext cx="657319" cy="657286"/>
          </a:xfrm>
          <a:custGeom>
            <a:rect b="b" l="l" r="r" t="t"/>
            <a:pathLst>
              <a:path extrusionOk="0" h="20027" w="20028">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9"/>
          <p:cNvSpPr/>
          <p:nvPr/>
        </p:nvSpPr>
        <p:spPr>
          <a:xfrm>
            <a:off x="999701" y="2326276"/>
            <a:ext cx="657319" cy="657286"/>
          </a:xfrm>
          <a:custGeom>
            <a:rect b="b" l="l" r="r" t="t"/>
            <a:pathLst>
              <a:path extrusionOk="0" h="20027" w="20028">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p:nvPr/>
        </p:nvSpPr>
        <p:spPr>
          <a:xfrm>
            <a:off x="999701" y="3156201"/>
            <a:ext cx="657319" cy="657286"/>
          </a:xfrm>
          <a:custGeom>
            <a:rect b="b" l="l" r="r" t="t"/>
            <a:pathLst>
              <a:path extrusionOk="0" h="20027" w="20028">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49"/>
          <p:cNvGrpSpPr/>
          <p:nvPr/>
        </p:nvGrpSpPr>
        <p:grpSpPr>
          <a:xfrm>
            <a:off x="1145487" y="2472043"/>
            <a:ext cx="365774" cy="365774"/>
            <a:chOff x="1487200" y="4993750"/>
            <a:chExt cx="483125" cy="483125"/>
          </a:xfrm>
        </p:grpSpPr>
        <p:sp>
          <p:nvSpPr>
            <p:cNvPr id="353" name="Google Shape;353;p49"/>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4" name="Google Shape;354;p49"/>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5" name="Google Shape;355;p49"/>
          <p:cNvGrpSpPr/>
          <p:nvPr/>
        </p:nvGrpSpPr>
        <p:grpSpPr>
          <a:xfrm>
            <a:off x="1145493" y="3306371"/>
            <a:ext cx="365763" cy="357988"/>
            <a:chOff x="-6713450" y="2397900"/>
            <a:chExt cx="295375" cy="291450"/>
          </a:xfrm>
        </p:grpSpPr>
        <p:sp>
          <p:nvSpPr>
            <p:cNvPr id="356" name="Google Shape;356;p49"/>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9"/>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49"/>
          <p:cNvSpPr txBox="1"/>
          <p:nvPr>
            <p:ph type="title"/>
          </p:nvPr>
        </p:nvSpPr>
        <p:spPr>
          <a:xfrm>
            <a:off x="-1820875" y="233288"/>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rPr>
              <a:t>Example Articles</a:t>
            </a:r>
            <a:endParaRPr>
              <a:solidFill>
                <a:schemeClr val="accent1"/>
              </a:solidFill>
            </a:endParaRPr>
          </a:p>
        </p:txBody>
      </p:sp>
      <p:pic>
        <p:nvPicPr>
          <p:cNvPr id="359" name="Google Shape;359;p49"/>
          <p:cNvPicPr preferRelativeResize="0"/>
          <p:nvPr/>
        </p:nvPicPr>
        <p:blipFill>
          <a:blip r:embed="rId3">
            <a:alphaModFix/>
          </a:blip>
          <a:stretch>
            <a:fillRect/>
          </a:stretch>
        </p:blipFill>
        <p:spPr>
          <a:xfrm>
            <a:off x="4256325" y="79956"/>
            <a:ext cx="4572724" cy="1243950"/>
          </a:xfrm>
          <a:prstGeom prst="rect">
            <a:avLst/>
          </a:prstGeom>
          <a:noFill/>
          <a:ln>
            <a:noFill/>
          </a:ln>
        </p:spPr>
      </p:pic>
      <p:grpSp>
        <p:nvGrpSpPr>
          <p:cNvPr id="360" name="Google Shape;360;p49"/>
          <p:cNvGrpSpPr/>
          <p:nvPr/>
        </p:nvGrpSpPr>
        <p:grpSpPr>
          <a:xfrm>
            <a:off x="1145489" y="1668418"/>
            <a:ext cx="365770" cy="365770"/>
            <a:chOff x="-3137650" y="2408950"/>
            <a:chExt cx="291450" cy="292125"/>
          </a:xfrm>
        </p:grpSpPr>
        <p:sp>
          <p:nvSpPr>
            <p:cNvPr id="361" name="Google Shape;361;p49"/>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49"/>
          <p:cNvSpPr txBox="1"/>
          <p:nvPr/>
        </p:nvSpPr>
        <p:spPr>
          <a:xfrm>
            <a:off x="4199575" y="2344275"/>
            <a:ext cx="1651200" cy="621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Innovation Yes/No Probability:</a:t>
            </a:r>
            <a:endParaRPr b="1" sz="1200">
              <a:solidFill>
                <a:schemeClr val="lt1"/>
              </a:solidFill>
              <a:latin typeface="Roboto"/>
              <a:ea typeface="Roboto"/>
              <a:cs typeface="Roboto"/>
              <a:sym typeface="Roboto"/>
            </a:endParaRPr>
          </a:p>
        </p:txBody>
      </p:sp>
      <p:sp>
        <p:nvSpPr>
          <p:cNvPr id="367" name="Google Shape;367;p49"/>
          <p:cNvSpPr txBox="1"/>
          <p:nvPr/>
        </p:nvSpPr>
        <p:spPr>
          <a:xfrm>
            <a:off x="4199575" y="3174713"/>
            <a:ext cx="1651200" cy="621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Innovation Yes/No Probability:</a:t>
            </a:r>
            <a:endParaRPr b="1" sz="1200">
              <a:solidFill>
                <a:schemeClr val="lt1"/>
              </a:solidFill>
              <a:latin typeface="Roboto"/>
              <a:ea typeface="Roboto"/>
              <a:cs typeface="Roboto"/>
              <a:sym typeface="Roboto"/>
            </a:endParaRPr>
          </a:p>
        </p:txBody>
      </p:sp>
      <p:sp>
        <p:nvSpPr>
          <p:cNvPr id="368" name="Google Shape;368;p49"/>
          <p:cNvSpPr txBox="1"/>
          <p:nvPr/>
        </p:nvSpPr>
        <p:spPr>
          <a:xfrm>
            <a:off x="4256325" y="4006775"/>
            <a:ext cx="1651200" cy="621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Innovation Yes/No Probability:</a:t>
            </a:r>
            <a:endParaRPr sz="1200">
              <a:solidFill>
                <a:schemeClr val="l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p:nvPr/>
        </p:nvSpPr>
        <p:spPr>
          <a:xfrm rot="-5400000">
            <a:off x="192775" y="1950050"/>
            <a:ext cx="2706900" cy="2136900"/>
          </a:xfrm>
          <a:prstGeom prst="round2SameRect">
            <a:avLst>
              <a:gd fmla="val 17662" name="adj1"/>
              <a:gd fmla="val 0" name="adj2"/>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4411434" y="1305727"/>
            <a:ext cx="487809" cy="783105"/>
          </a:xfrm>
          <a:custGeom>
            <a:rect b="b" l="l" r="r" t="t"/>
            <a:pathLst>
              <a:path extrusionOk="0" h="37211" w="21131">
                <a:moveTo>
                  <a:pt x="0" y="17523"/>
                </a:moveTo>
                <a:lnTo>
                  <a:pt x="0" y="37211"/>
                </a:lnTo>
                <a:lnTo>
                  <a:pt x="21131" y="25357"/>
                </a:lnTo>
                <a:lnTo>
                  <a:pt x="21131" y="0"/>
                </a:lnTo>
                <a:close/>
              </a:path>
            </a:pathLst>
          </a:custGeom>
          <a:solidFill>
            <a:srgbClr val="F8AA05"/>
          </a:solidFill>
          <a:ln>
            <a:noFill/>
          </a:ln>
        </p:spPr>
      </p:sp>
      <p:sp>
        <p:nvSpPr>
          <p:cNvPr id="375" name="Google Shape;375;p50"/>
          <p:cNvSpPr/>
          <p:nvPr/>
        </p:nvSpPr>
        <p:spPr>
          <a:xfrm>
            <a:off x="4417489" y="1881451"/>
            <a:ext cx="472012" cy="663651"/>
          </a:xfrm>
          <a:custGeom>
            <a:rect b="b" l="l" r="r" t="t"/>
            <a:pathLst>
              <a:path extrusionOk="0" h="34029" w="19766">
                <a:moveTo>
                  <a:pt x="19765" y="0"/>
                </a:moveTo>
                <a:lnTo>
                  <a:pt x="1" y="12299"/>
                </a:lnTo>
                <a:lnTo>
                  <a:pt x="1" y="34028"/>
                </a:lnTo>
                <a:lnTo>
                  <a:pt x="19765" y="27837"/>
                </a:lnTo>
                <a:lnTo>
                  <a:pt x="19765" y="0"/>
                </a:lnTo>
                <a:close/>
              </a:path>
            </a:pathLst>
          </a:custGeom>
          <a:solidFill>
            <a:srgbClr val="E9BD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6" name="Google Shape;376;p50"/>
          <p:cNvSpPr/>
          <p:nvPr/>
        </p:nvSpPr>
        <p:spPr>
          <a:xfrm rot="5400000">
            <a:off x="6516600" y="254251"/>
            <a:ext cx="543000" cy="3797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7" name="Google Shape;377;p50"/>
          <p:cNvSpPr/>
          <p:nvPr/>
        </p:nvSpPr>
        <p:spPr>
          <a:xfrm>
            <a:off x="2647950" y="2121304"/>
            <a:ext cx="1769619" cy="423789"/>
          </a:xfrm>
          <a:custGeom>
            <a:rect b="b" l="l" r="r" t="t"/>
            <a:pathLst>
              <a:path extrusionOk="0" h="21730" w="65378">
                <a:moveTo>
                  <a:pt x="1" y="0"/>
                </a:moveTo>
                <a:lnTo>
                  <a:pt x="1" y="21729"/>
                </a:lnTo>
                <a:lnTo>
                  <a:pt x="65378" y="21729"/>
                </a:lnTo>
                <a:lnTo>
                  <a:pt x="653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8" name="Google Shape;378;p50"/>
          <p:cNvSpPr/>
          <p:nvPr/>
        </p:nvSpPr>
        <p:spPr>
          <a:xfrm>
            <a:off x="4417489" y="1881201"/>
            <a:ext cx="472012" cy="663651"/>
          </a:xfrm>
          <a:custGeom>
            <a:rect b="b" l="l" r="r" t="t"/>
            <a:pathLst>
              <a:path extrusionOk="0" h="34029" w="19766">
                <a:moveTo>
                  <a:pt x="19765" y="0"/>
                </a:moveTo>
                <a:lnTo>
                  <a:pt x="1" y="12299"/>
                </a:lnTo>
                <a:lnTo>
                  <a:pt x="1" y="34028"/>
                </a:lnTo>
                <a:lnTo>
                  <a:pt x="19765" y="27837"/>
                </a:lnTo>
                <a:lnTo>
                  <a:pt x="19765" y="0"/>
                </a:lnTo>
                <a:close/>
              </a:path>
            </a:pathLst>
          </a:custGeom>
          <a:solidFill>
            <a:srgbClr val="C765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9" name="Google Shape;379;p50"/>
          <p:cNvSpPr/>
          <p:nvPr/>
        </p:nvSpPr>
        <p:spPr>
          <a:xfrm rot="5400000">
            <a:off x="6516450" y="829969"/>
            <a:ext cx="543000" cy="37974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0" name="Google Shape;380;p50"/>
          <p:cNvSpPr/>
          <p:nvPr/>
        </p:nvSpPr>
        <p:spPr>
          <a:xfrm>
            <a:off x="2647950" y="2577101"/>
            <a:ext cx="1769619" cy="423789"/>
          </a:xfrm>
          <a:custGeom>
            <a:rect b="b" l="l" r="r" t="t"/>
            <a:pathLst>
              <a:path extrusionOk="0" h="21730" w="65378">
                <a:moveTo>
                  <a:pt x="1" y="0"/>
                </a:moveTo>
                <a:lnTo>
                  <a:pt x="1" y="21729"/>
                </a:lnTo>
                <a:lnTo>
                  <a:pt x="65378" y="21729"/>
                </a:lnTo>
                <a:lnTo>
                  <a:pt x="653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1" name="Google Shape;381;p50"/>
          <p:cNvSpPr/>
          <p:nvPr/>
        </p:nvSpPr>
        <p:spPr>
          <a:xfrm>
            <a:off x="4417489" y="2457516"/>
            <a:ext cx="472012" cy="543379"/>
          </a:xfrm>
          <a:custGeom>
            <a:rect b="b" l="l" r="r" t="t"/>
            <a:pathLst>
              <a:path extrusionOk="0" h="27862" w="19766">
                <a:moveTo>
                  <a:pt x="19765" y="1"/>
                </a:moveTo>
                <a:lnTo>
                  <a:pt x="1" y="6132"/>
                </a:lnTo>
                <a:lnTo>
                  <a:pt x="1" y="27861"/>
                </a:lnTo>
                <a:lnTo>
                  <a:pt x="19765" y="27837"/>
                </a:lnTo>
                <a:lnTo>
                  <a:pt x="19765" y="1"/>
                </a:lnTo>
                <a:close/>
              </a:path>
            </a:pathLst>
          </a:custGeom>
          <a:solidFill>
            <a:srgbClr val="F5D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2" name="Google Shape;382;p50"/>
          <p:cNvSpPr/>
          <p:nvPr/>
        </p:nvSpPr>
        <p:spPr>
          <a:xfrm>
            <a:off x="4417489" y="2457061"/>
            <a:ext cx="472012" cy="543379"/>
          </a:xfrm>
          <a:custGeom>
            <a:rect b="b" l="l" r="r" t="t"/>
            <a:pathLst>
              <a:path extrusionOk="0" h="27862" w="19766">
                <a:moveTo>
                  <a:pt x="19765" y="1"/>
                </a:moveTo>
                <a:lnTo>
                  <a:pt x="1" y="6132"/>
                </a:lnTo>
                <a:lnTo>
                  <a:pt x="1" y="27861"/>
                </a:lnTo>
                <a:lnTo>
                  <a:pt x="19765" y="27837"/>
                </a:lnTo>
                <a:lnTo>
                  <a:pt x="19765" y="1"/>
                </a:lnTo>
                <a:close/>
              </a:path>
            </a:pathLst>
          </a:custGeom>
          <a:solidFill>
            <a:srgbClr val="8D3C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3" name="Google Shape;383;p50"/>
          <p:cNvSpPr/>
          <p:nvPr/>
        </p:nvSpPr>
        <p:spPr>
          <a:xfrm rot="5400000">
            <a:off x="6516450" y="1406223"/>
            <a:ext cx="543000" cy="3797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4" name="Google Shape;384;p50"/>
          <p:cNvSpPr/>
          <p:nvPr/>
        </p:nvSpPr>
        <p:spPr>
          <a:xfrm>
            <a:off x="2647950" y="3033132"/>
            <a:ext cx="1769619" cy="423789"/>
          </a:xfrm>
          <a:custGeom>
            <a:rect b="b" l="l" r="r" t="t"/>
            <a:pathLst>
              <a:path extrusionOk="0" h="21730" w="65378">
                <a:moveTo>
                  <a:pt x="1" y="0"/>
                </a:moveTo>
                <a:lnTo>
                  <a:pt x="1" y="21729"/>
                </a:lnTo>
                <a:lnTo>
                  <a:pt x="65378" y="21729"/>
                </a:lnTo>
                <a:lnTo>
                  <a:pt x="653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rPr>
              <a:t>Padding </a:t>
            </a:r>
            <a:endParaRPr b="1" sz="1500">
              <a:solidFill>
                <a:schemeClr val="lt1"/>
              </a:solidFill>
            </a:endParaRPr>
          </a:p>
        </p:txBody>
      </p:sp>
      <p:sp>
        <p:nvSpPr>
          <p:cNvPr id="385" name="Google Shape;385;p50"/>
          <p:cNvSpPr/>
          <p:nvPr/>
        </p:nvSpPr>
        <p:spPr>
          <a:xfrm>
            <a:off x="4417489" y="3033132"/>
            <a:ext cx="472012" cy="543359"/>
          </a:xfrm>
          <a:custGeom>
            <a:rect b="b" l="l" r="r" t="t"/>
            <a:pathLst>
              <a:path extrusionOk="0" h="27861" w="19766">
                <a:moveTo>
                  <a:pt x="1" y="0"/>
                </a:moveTo>
                <a:lnTo>
                  <a:pt x="1" y="21729"/>
                </a:lnTo>
                <a:lnTo>
                  <a:pt x="19765" y="27861"/>
                </a:lnTo>
                <a:lnTo>
                  <a:pt x="19765" y="24"/>
                </a:lnTo>
                <a:lnTo>
                  <a:pt x="1" y="0"/>
                </a:lnTo>
                <a:close/>
              </a:path>
            </a:pathLst>
          </a:custGeom>
          <a:solidFill>
            <a:srgbClr val="E75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6" name="Google Shape;386;p50"/>
          <p:cNvSpPr/>
          <p:nvPr/>
        </p:nvSpPr>
        <p:spPr>
          <a:xfrm>
            <a:off x="4417489" y="3032882"/>
            <a:ext cx="472012" cy="543359"/>
          </a:xfrm>
          <a:custGeom>
            <a:rect b="b" l="l" r="r" t="t"/>
            <a:pathLst>
              <a:path extrusionOk="0" h="27861" w="19766">
                <a:moveTo>
                  <a:pt x="1" y="0"/>
                </a:moveTo>
                <a:lnTo>
                  <a:pt x="1" y="21729"/>
                </a:lnTo>
                <a:lnTo>
                  <a:pt x="19765" y="27861"/>
                </a:lnTo>
                <a:lnTo>
                  <a:pt x="19765" y="24"/>
                </a:lnTo>
                <a:lnTo>
                  <a:pt x="1" y="0"/>
                </a:lnTo>
                <a:close/>
              </a:path>
            </a:pathLst>
          </a:custGeom>
          <a:solidFill>
            <a:srgbClr val="3D8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7" name="Google Shape;387;p50"/>
          <p:cNvSpPr/>
          <p:nvPr/>
        </p:nvSpPr>
        <p:spPr>
          <a:xfrm rot="5400000">
            <a:off x="6516450" y="1981977"/>
            <a:ext cx="543000" cy="3797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8" name="Google Shape;388;p50"/>
          <p:cNvSpPr/>
          <p:nvPr/>
        </p:nvSpPr>
        <p:spPr>
          <a:xfrm>
            <a:off x="2647950" y="3489144"/>
            <a:ext cx="1769619" cy="423789"/>
          </a:xfrm>
          <a:custGeom>
            <a:rect b="b" l="l" r="r" t="t"/>
            <a:pathLst>
              <a:path extrusionOk="0" h="21730" w="65378">
                <a:moveTo>
                  <a:pt x="1" y="1"/>
                </a:moveTo>
                <a:lnTo>
                  <a:pt x="1" y="21730"/>
                </a:lnTo>
                <a:lnTo>
                  <a:pt x="65378" y="21730"/>
                </a:lnTo>
                <a:lnTo>
                  <a:pt x="653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9" name="Google Shape;389;p50"/>
          <p:cNvSpPr/>
          <p:nvPr/>
        </p:nvSpPr>
        <p:spPr>
          <a:xfrm>
            <a:off x="4417489" y="3489144"/>
            <a:ext cx="472012" cy="663436"/>
          </a:xfrm>
          <a:custGeom>
            <a:rect b="b" l="l" r="r" t="t"/>
            <a:pathLst>
              <a:path extrusionOk="0" h="34018" w="19766">
                <a:moveTo>
                  <a:pt x="1" y="1"/>
                </a:moveTo>
                <a:lnTo>
                  <a:pt x="1" y="21730"/>
                </a:lnTo>
                <a:lnTo>
                  <a:pt x="19765" y="34017"/>
                </a:lnTo>
                <a:lnTo>
                  <a:pt x="19765" y="6180"/>
                </a:lnTo>
                <a:lnTo>
                  <a:pt x="1" y="1"/>
                </a:lnTo>
                <a:close/>
              </a:path>
            </a:pathLst>
          </a:custGeom>
          <a:solidFill>
            <a:srgbClr val="21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 name="Google Shape;390;p50"/>
          <p:cNvSpPr/>
          <p:nvPr/>
        </p:nvSpPr>
        <p:spPr>
          <a:xfrm>
            <a:off x="2647950" y="3945163"/>
            <a:ext cx="1769619" cy="423789"/>
          </a:xfrm>
          <a:custGeom>
            <a:rect b="b" l="l" r="r" t="t"/>
            <a:pathLst>
              <a:path extrusionOk="0" h="21730" w="65378">
                <a:moveTo>
                  <a:pt x="1" y="1"/>
                </a:moveTo>
                <a:lnTo>
                  <a:pt x="1" y="21730"/>
                </a:lnTo>
                <a:lnTo>
                  <a:pt x="65378" y="21730"/>
                </a:lnTo>
                <a:lnTo>
                  <a:pt x="653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1" name="Google Shape;391;p50"/>
          <p:cNvSpPr/>
          <p:nvPr/>
        </p:nvSpPr>
        <p:spPr>
          <a:xfrm rot="5400000">
            <a:off x="6516450" y="2557725"/>
            <a:ext cx="543000" cy="37974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2" name="Google Shape;392;p50"/>
          <p:cNvSpPr/>
          <p:nvPr/>
        </p:nvSpPr>
        <p:spPr>
          <a:xfrm rot="5400000">
            <a:off x="6516600" y="-321475"/>
            <a:ext cx="543000" cy="3797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3" name="Google Shape;393;p50"/>
          <p:cNvSpPr/>
          <p:nvPr/>
        </p:nvSpPr>
        <p:spPr>
          <a:xfrm>
            <a:off x="2647950" y="1665074"/>
            <a:ext cx="1769619" cy="423789"/>
          </a:xfrm>
          <a:custGeom>
            <a:rect b="b" l="l" r="r" t="t"/>
            <a:pathLst>
              <a:path extrusionOk="0" h="21730" w="65378">
                <a:moveTo>
                  <a:pt x="1" y="0"/>
                </a:moveTo>
                <a:lnTo>
                  <a:pt x="1" y="21729"/>
                </a:lnTo>
                <a:lnTo>
                  <a:pt x="65378" y="21729"/>
                </a:lnTo>
                <a:lnTo>
                  <a:pt x="653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4" name="Google Shape;394;p50"/>
          <p:cNvSpPr/>
          <p:nvPr/>
        </p:nvSpPr>
        <p:spPr>
          <a:xfrm flipH="1" rot="10800000">
            <a:off x="4411434" y="3945195"/>
            <a:ext cx="487809" cy="783105"/>
          </a:xfrm>
          <a:custGeom>
            <a:rect b="b" l="l" r="r" t="t"/>
            <a:pathLst>
              <a:path extrusionOk="0" h="37211" w="21131">
                <a:moveTo>
                  <a:pt x="0" y="17523"/>
                </a:moveTo>
                <a:lnTo>
                  <a:pt x="0" y="37211"/>
                </a:lnTo>
                <a:lnTo>
                  <a:pt x="21131" y="25357"/>
                </a:lnTo>
                <a:lnTo>
                  <a:pt x="21131" y="0"/>
                </a:lnTo>
                <a:close/>
              </a:path>
            </a:pathLst>
          </a:custGeom>
          <a:solidFill>
            <a:srgbClr val="103764"/>
          </a:solidFill>
          <a:ln>
            <a:noFill/>
          </a:ln>
        </p:spPr>
      </p:sp>
      <p:sp>
        <p:nvSpPr>
          <p:cNvPr id="395" name="Google Shape;395;p50"/>
          <p:cNvSpPr txBox="1"/>
          <p:nvPr/>
        </p:nvSpPr>
        <p:spPr>
          <a:xfrm>
            <a:off x="6654325" y="1306900"/>
            <a:ext cx="1781700" cy="52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Roboto"/>
                <a:ea typeface="Roboto"/>
                <a:cs typeface="Roboto"/>
                <a:sym typeface="Roboto"/>
              </a:rPr>
              <a:t>Attach title to lead paragraph and clipping to 512 characters</a:t>
            </a:r>
            <a:endParaRPr sz="1200">
              <a:solidFill>
                <a:srgbClr val="FFFFFF"/>
              </a:solidFill>
              <a:latin typeface="Roboto"/>
              <a:ea typeface="Roboto"/>
              <a:cs typeface="Roboto"/>
              <a:sym typeface="Roboto"/>
            </a:endParaRPr>
          </a:p>
        </p:txBody>
      </p:sp>
      <p:sp>
        <p:nvSpPr>
          <p:cNvPr id="396" name="Google Shape;396;p50"/>
          <p:cNvSpPr txBox="1"/>
          <p:nvPr/>
        </p:nvSpPr>
        <p:spPr>
          <a:xfrm>
            <a:off x="2677213" y="17229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Data Wrangling</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97" name="Google Shape;397;p50"/>
          <p:cNvSpPr txBox="1"/>
          <p:nvPr/>
        </p:nvSpPr>
        <p:spPr>
          <a:xfrm>
            <a:off x="6680725" y="1882950"/>
            <a:ext cx="17553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Made training set labels 50% positive and 50% negative </a:t>
            </a:r>
            <a:endParaRPr sz="1200">
              <a:solidFill>
                <a:srgbClr val="FFFFFF"/>
              </a:solidFill>
              <a:latin typeface="Roboto"/>
              <a:ea typeface="Roboto"/>
              <a:cs typeface="Roboto"/>
              <a:sym typeface="Roboto"/>
            </a:endParaRPr>
          </a:p>
        </p:txBody>
      </p:sp>
      <p:sp>
        <p:nvSpPr>
          <p:cNvPr id="398" name="Google Shape;398;p50"/>
          <p:cNvSpPr txBox="1"/>
          <p:nvPr/>
        </p:nvSpPr>
        <p:spPr>
          <a:xfrm>
            <a:off x="6672025" y="2468538"/>
            <a:ext cx="1764000" cy="52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FFFFF"/>
              </a:solidFill>
              <a:latin typeface="Roboto"/>
              <a:ea typeface="Roboto"/>
              <a:cs typeface="Roboto"/>
              <a:sym typeface="Roboto"/>
            </a:endParaRPr>
          </a:p>
        </p:txBody>
      </p:sp>
      <p:sp>
        <p:nvSpPr>
          <p:cNvPr id="399" name="Google Shape;399;p50"/>
          <p:cNvSpPr txBox="1"/>
          <p:nvPr/>
        </p:nvSpPr>
        <p:spPr>
          <a:xfrm>
            <a:off x="6724825" y="3029275"/>
            <a:ext cx="19617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If the </a:t>
            </a:r>
            <a:r>
              <a:rPr lang="en" sz="1200">
                <a:solidFill>
                  <a:srgbClr val="FFFFFF"/>
                </a:solidFill>
                <a:latin typeface="Roboto"/>
                <a:ea typeface="Roboto"/>
                <a:cs typeface="Roboto"/>
                <a:sym typeface="Roboto"/>
              </a:rPr>
              <a:t>sentence</a:t>
            </a:r>
            <a:r>
              <a:rPr lang="en" sz="1200">
                <a:solidFill>
                  <a:srgbClr val="FFFFFF"/>
                </a:solidFill>
                <a:latin typeface="Roboto"/>
                <a:ea typeface="Roboto"/>
                <a:cs typeface="Roboto"/>
                <a:sym typeface="Roboto"/>
              </a:rPr>
              <a:t> the model </a:t>
            </a:r>
            <a:r>
              <a:rPr lang="en" sz="1200">
                <a:solidFill>
                  <a:srgbClr val="FFFFFF"/>
                </a:solidFill>
                <a:latin typeface="Roboto"/>
                <a:ea typeface="Roboto"/>
                <a:cs typeface="Roboto"/>
                <a:sym typeface="Roboto"/>
              </a:rPr>
              <a:t>receives</a:t>
            </a:r>
            <a:r>
              <a:rPr lang="en" sz="1200">
                <a:solidFill>
                  <a:srgbClr val="FFFFFF"/>
                </a:solidFill>
                <a:latin typeface="Roboto"/>
                <a:ea typeface="Roboto"/>
                <a:cs typeface="Roboto"/>
                <a:sym typeface="Roboto"/>
              </a:rPr>
              <a:t> is too small we add empty tokens   </a:t>
            </a:r>
            <a:endParaRPr sz="1200">
              <a:solidFill>
                <a:srgbClr val="FFFFFF"/>
              </a:solidFill>
              <a:latin typeface="Roboto"/>
              <a:ea typeface="Roboto"/>
              <a:cs typeface="Roboto"/>
              <a:sym typeface="Roboto"/>
            </a:endParaRPr>
          </a:p>
        </p:txBody>
      </p:sp>
      <p:sp>
        <p:nvSpPr>
          <p:cNvPr id="400" name="Google Shape;400;p50"/>
          <p:cNvSpPr txBox="1"/>
          <p:nvPr/>
        </p:nvSpPr>
        <p:spPr>
          <a:xfrm>
            <a:off x="2677213" y="2178338"/>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01" name="Google Shape;401;p50"/>
          <p:cNvSpPr txBox="1"/>
          <p:nvPr/>
        </p:nvSpPr>
        <p:spPr>
          <a:xfrm>
            <a:off x="2677213" y="263445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02" name="Google Shape;402;p50"/>
          <p:cNvSpPr txBox="1"/>
          <p:nvPr/>
        </p:nvSpPr>
        <p:spPr>
          <a:xfrm>
            <a:off x="2660482" y="2634463"/>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Tokenization</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03" name="Google Shape;403;p50"/>
          <p:cNvSpPr txBox="1"/>
          <p:nvPr/>
        </p:nvSpPr>
        <p:spPr>
          <a:xfrm>
            <a:off x="2677175" y="35464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Token IDs</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04" name="Google Shape;404;p50"/>
          <p:cNvSpPr txBox="1"/>
          <p:nvPr/>
        </p:nvSpPr>
        <p:spPr>
          <a:xfrm>
            <a:off x="2677213" y="40024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Attention mapping</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05" name="Google Shape;405;p50"/>
          <p:cNvSpPr txBox="1"/>
          <p:nvPr/>
        </p:nvSpPr>
        <p:spPr>
          <a:xfrm>
            <a:off x="6724825" y="3610663"/>
            <a:ext cx="17112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Roboto"/>
                <a:ea typeface="Roboto"/>
                <a:cs typeface="Roboto"/>
                <a:sym typeface="Roboto"/>
              </a:rPr>
              <a:t>Convert tokens into things BERT recognizes  </a:t>
            </a:r>
            <a:endParaRPr sz="1200">
              <a:solidFill>
                <a:srgbClr val="FFFFFF"/>
              </a:solidFill>
              <a:latin typeface="Roboto"/>
              <a:ea typeface="Roboto"/>
              <a:cs typeface="Roboto"/>
              <a:sym typeface="Roboto"/>
            </a:endParaRPr>
          </a:p>
        </p:txBody>
      </p:sp>
      <p:sp>
        <p:nvSpPr>
          <p:cNvPr id="406" name="Google Shape;406;p50"/>
          <p:cNvSpPr txBox="1"/>
          <p:nvPr/>
        </p:nvSpPr>
        <p:spPr>
          <a:xfrm>
            <a:off x="6724825" y="4192063"/>
            <a:ext cx="17112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Roboto"/>
                <a:ea typeface="Roboto"/>
                <a:cs typeface="Roboto"/>
                <a:sym typeface="Roboto"/>
              </a:rPr>
              <a:t>Randomly blurs out words to learn context </a:t>
            </a:r>
            <a:endParaRPr sz="1200">
              <a:solidFill>
                <a:srgbClr val="FFFFFF"/>
              </a:solidFill>
              <a:latin typeface="Roboto"/>
              <a:ea typeface="Roboto"/>
              <a:cs typeface="Roboto"/>
              <a:sym typeface="Roboto"/>
            </a:endParaRPr>
          </a:p>
        </p:txBody>
      </p:sp>
      <p:sp>
        <p:nvSpPr>
          <p:cNvPr id="407" name="Google Shape;407;p50"/>
          <p:cNvSpPr txBox="1"/>
          <p:nvPr/>
        </p:nvSpPr>
        <p:spPr>
          <a:xfrm>
            <a:off x="706988" y="2983938"/>
            <a:ext cx="1711200" cy="5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Fira Sans Extra Condensed SemiBold"/>
                <a:ea typeface="Fira Sans Extra Condensed SemiBold"/>
                <a:cs typeface="Fira Sans Extra Condensed SemiBold"/>
                <a:sym typeface="Fira Sans Extra Condensed SemiBold"/>
              </a:rPr>
              <a:t>Preprocessing Steps </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8" name="Google Shape;408;p50"/>
          <p:cNvSpPr/>
          <p:nvPr/>
        </p:nvSpPr>
        <p:spPr>
          <a:xfrm>
            <a:off x="5611971" y="25452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50"/>
          <p:cNvGrpSpPr/>
          <p:nvPr/>
        </p:nvGrpSpPr>
        <p:grpSpPr>
          <a:xfrm>
            <a:off x="5596019" y="1414089"/>
            <a:ext cx="351786" cy="326274"/>
            <a:chOff x="-62511900" y="4129100"/>
            <a:chExt cx="304050" cy="282000"/>
          </a:xfrm>
        </p:grpSpPr>
        <p:sp>
          <p:nvSpPr>
            <p:cNvPr id="410" name="Google Shape;410;p5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50"/>
          <p:cNvGrpSpPr/>
          <p:nvPr/>
        </p:nvGrpSpPr>
        <p:grpSpPr>
          <a:xfrm>
            <a:off x="5580530" y="1969044"/>
            <a:ext cx="382765" cy="367810"/>
            <a:chOff x="-62890750" y="3747425"/>
            <a:chExt cx="330825" cy="317900"/>
          </a:xfrm>
        </p:grpSpPr>
        <p:sp>
          <p:nvSpPr>
            <p:cNvPr id="416" name="Google Shape;416;p5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50"/>
          <p:cNvGrpSpPr/>
          <p:nvPr/>
        </p:nvGrpSpPr>
        <p:grpSpPr>
          <a:xfrm>
            <a:off x="5601626" y="4273007"/>
            <a:ext cx="340573" cy="339271"/>
            <a:chOff x="2085450" y="842250"/>
            <a:chExt cx="483700" cy="481850"/>
          </a:xfrm>
        </p:grpSpPr>
        <p:sp>
          <p:nvSpPr>
            <p:cNvPr id="431" name="Google Shape;431;p5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5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 name="Google Shape;433;p5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4" name="Google Shape;434;p50"/>
          <p:cNvGrpSpPr/>
          <p:nvPr/>
        </p:nvGrpSpPr>
        <p:grpSpPr>
          <a:xfrm>
            <a:off x="5588730" y="3697032"/>
            <a:ext cx="366364" cy="367290"/>
            <a:chOff x="-61783350" y="3743950"/>
            <a:chExt cx="316650" cy="317450"/>
          </a:xfrm>
        </p:grpSpPr>
        <p:sp>
          <p:nvSpPr>
            <p:cNvPr id="435" name="Google Shape;435;p5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50"/>
          <p:cNvSpPr/>
          <p:nvPr/>
        </p:nvSpPr>
        <p:spPr>
          <a:xfrm>
            <a:off x="5597803" y="3131037"/>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50"/>
          <p:cNvGrpSpPr/>
          <p:nvPr/>
        </p:nvGrpSpPr>
        <p:grpSpPr>
          <a:xfrm>
            <a:off x="1391289" y="2513061"/>
            <a:ext cx="342580" cy="339271"/>
            <a:chOff x="5049725" y="1435050"/>
            <a:chExt cx="486550" cy="481850"/>
          </a:xfrm>
        </p:grpSpPr>
        <p:sp>
          <p:nvSpPr>
            <p:cNvPr id="439" name="Google Shape;439;p5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 name="Google Shape;440;p5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1" name="Google Shape;441;p5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2" name="Google Shape;442;p5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443" name="Google Shape;443;p50"/>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Preprocessing Steps </a:t>
            </a:r>
            <a:endParaRPr>
              <a:solidFill>
                <a:schemeClr val="accent2"/>
              </a:solidFill>
            </a:endParaRPr>
          </a:p>
        </p:txBody>
      </p:sp>
      <p:sp>
        <p:nvSpPr>
          <p:cNvPr id="444" name="Google Shape;444;p50"/>
          <p:cNvSpPr txBox="1"/>
          <p:nvPr/>
        </p:nvSpPr>
        <p:spPr>
          <a:xfrm>
            <a:off x="2660475" y="2178338"/>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Train/test Manipulation</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45" name="Google Shape;445;p50"/>
          <p:cNvSpPr txBox="1"/>
          <p:nvPr/>
        </p:nvSpPr>
        <p:spPr>
          <a:xfrm>
            <a:off x="6654325" y="2478188"/>
            <a:ext cx="1711200" cy="54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Roboto"/>
                <a:ea typeface="Roboto"/>
                <a:cs typeface="Roboto"/>
                <a:sym typeface="Roboto"/>
              </a:rPr>
              <a:t>Added special tokens at the beginning and end of each text  </a:t>
            </a:r>
            <a:endParaRPr sz="1200">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Entity Recognition with BERT</a:t>
            </a:r>
            <a:endParaRPr/>
          </a:p>
        </p:txBody>
      </p:sp>
      <p:sp>
        <p:nvSpPr>
          <p:cNvPr id="451" name="Google Shape;451;p51"/>
          <p:cNvSpPr txBox="1"/>
          <p:nvPr>
            <p:ph idx="1" type="body"/>
          </p:nvPr>
        </p:nvSpPr>
        <p:spPr>
          <a:xfrm>
            <a:off x="0" y="11524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Identifies and categorizes entities into 4 categories</a:t>
            </a:r>
            <a:endParaRPr/>
          </a:p>
          <a:p>
            <a:pPr indent="-317500" lvl="1" marL="914400" rtl="0" algn="l">
              <a:spcBef>
                <a:spcPts val="0"/>
              </a:spcBef>
              <a:spcAft>
                <a:spcPts val="0"/>
              </a:spcAft>
              <a:buSzPts val="1400"/>
              <a:buChar char="○"/>
            </a:pPr>
            <a:r>
              <a:rPr lang="en"/>
              <a:t>Location, Person, Organization, Miscellaneous</a:t>
            </a:r>
            <a:endParaRPr sz="1600"/>
          </a:p>
          <a:p>
            <a:pPr indent="-330200" lvl="0" marL="457200" rtl="0" algn="l">
              <a:spcBef>
                <a:spcPts val="0"/>
              </a:spcBef>
              <a:spcAft>
                <a:spcPts val="0"/>
              </a:spcAft>
              <a:buSzPts val="1600"/>
              <a:buChar char="●"/>
            </a:pPr>
            <a:r>
              <a:rPr lang="en" sz="1600"/>
              <a:t>Tokenizes words</a:t>
            </a:r>
            <a:endParaRPr sz="1600"/>
          </a:p>
          <a:p>
            <a:pPr indent="-304800" lvl="1" marL="914400" rtl="0" algn="l">
              <a:spcBef>
                <a:spcPts val="0"/>
              </a:spcBef>
              <a:spcAft>
                <a:spcPts val="0"/>
              </a:spcAft>
              <a:buSzPts val="1200"/>
              <a:buChar char="○"/>
            </a:pPr>
            <a:r>
              <a:rPr lang="en" sz="1200"/>
              <a:t>Craftsbury becomes Crafts## and ##bury</a:t>
            </a:r>
            <a:endParaRPr sz="1200"/>
          </a:p>
          <a:p>
            <a:pPr indent="-330200" lvl="0" marL="457200" rtl="0" algn="l">
              <a:spcBef>
                <a:spcPts val="0"/>
              </a:spcBef>
              <a:spcAft>
                <a:spcPts val="0"/>
              </a:spcAft>
              <a:buSzPts val="1600"/>
              <a:buChar char="●"/>
            </a:pPr>
            <a:r>
              <a:rPr lang="en" sz="1600"/>
              <a:t>Sentence context</a:t>
            </a:r>
            <a:endParaRPr sz="1600"/>
          </a:p>
          <a:p>
            <a:pPr indent="-304800" lvl="1" marL="914400" rtl="0" algn="l">
              <a:spcBef>
                <a:spcPts val="0"/>
              </a:spcBef>
              <a:spcAft>
                <a:spcPts val="0"/>
              </a:spcAft>
              <a:buSzPts val="1200"/>
              <a:buChar char="○"/>
            </a:pPr>
            <a:r>
              <a:rPr lang="en" sz="1200"/>
              <a:t>John works at _______.</a:t>
            </a:r>
            <a:endParaRPr sz="1200"/>
          </a:p>
          <a:p>
            <a:pPr indent="-330200" lvl="0" marL="457200" rtl="0" algn="l">
              <a:spcBef>
                <a:spcPts val="0"/>
              </a:spcBef>
              <a:spcAft>
                <a:spcPts val="0"/>
              </a:spcAft>
              <a:buSzPts val="1600"/>
              <a:buChar char="●"/>
            </a:pPr>
            <a:r>
              <a:rPr lang="en" sz="1600"/>
              <a:t>Can also use case for clues</a:t>
            </a:r>
            <a:endParaRPr sz="1600"/>
          </a:p>
          <a:p>
            <a:pPr indent="-330200" lvl="0" marL="457200" rtl="0" algn="l">
              <a:spcBef>
                <a:spcPts val="0"/>
              </a:spcBef>
              <a:spcAft>
                <a:spcPts val="0"/>
              </a:spcAft>
              <a:buSzPts val="1600"/>
              <a:buChar char="●"/>
            </a:pPr>
            <a:r>
              <a:rPr lang="en" sz="1600"/>
              <a:t>Some items are already labeled in BERT’s 30k word vocabulary</a:t>
            </a:r>
            <a:endParaRPr sz="1600"/>
          </a:p>
          <a:p>
            <a:pPr indent="-330200" lvl="0" marL="457200" rtl="0" algn="l">
              <a:spcBef>
                <a:spcPts val="0"/>
              </a:spcBef>
              <a:spcAft>
                <a:spcPts val="0"/>
              </a:spcAft>
              <a:buSzPts val="1600"/>
              <a:buChar char="●"/>
            </a:pPr>
            <a:r>
              <a:rPr lang="en" sz="1600"/>
              <a:t>Can fine tune by training on a corpus</a:t>
            </a:r>
            <a:endParaRPr sz="1600"/>
          </a:p>
        </p:txBody>
      </p:sp>
      <p:pic>
        <p:nvPicPr>
          <p:cNvPr id="452" name="Google Shape;452;p51"/>
          <p:cNvPicPr preferRelativeResize="0"/>
          <p:nvPr/>
        </p:nvPicPr>
        <p:blipFill>
          <a:blip r:embed="rId3">
            <a:alphaModFix/>
          </a:blip>
          <a:stretch>
            <a:fillRect/>
          </a:stretch>
        </p:blipFill>
        <p:spPr>
          <a:xfrm>
            <a:off x="3789475" y="3712775"/>
            <a:ext cx="5042824" cy="127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Identifies and categorizes objects within a sentence or paragraph</a:t>
            </a:r>
            <a:endParaRPr/>
          </a:p>
          <a:p>
            <a:pPr indent="-342900" lvl="0" marL="457200" rtl="0" algn="l">
              <a:spcBef>
                <a:spcPts val="0"/>
              </a:spcBef>
              <a:spcAft>
                <a:spcPts val="0"/>
              </a:spcAft>
              <a:buSzPts val="1800"/>
              <a:buChar char="●"/>
            </a:pPr>
            <a:r>
              <a:rPr lang="en"/>
              <a:t>Purpose - Find names of products and companies identified in articles</a:t>
            </a:r>
            <a:endParaRPr/>
          </a:p>
          <a:p>
            <a:pPr indent="-342900" lvl="0" marL="457200" rtl="0" algn="l">
              <a:spcBef>
                <a:spcPts val="0"/>
              </a:spcBef>
              <a:spcAft>
                <a:spcPts val="0"/>
              </a:spcAft>
              <a:buSzPts val="1800"/>
              <a:buChar char="●"/>
            </a:pPr>
            <a:r>
              <a:rPr lang="en"/>
              <a:t>Training Data - ColNLL-2003</a:t>
            </a:r>
            <a:endParaRPr/>
          </a:p>
          <a:p>
            <a:pPr indent="-317500" lvl="1" marL="914400" rtl="0" algn="l">
              <a:spcBef>
                <a:spcPts val="0"/>
              </a:spcBef>
              <a:spcAft>
                <a:spcPts val="0"/>
              </a:spcAft>
              <a:buSzPts val="1400"/>
              <a:buChar char="○"/>
            </a:pPr>
            <a:r>
              <a:rPr lang="en"/>
              <a:t>Location, Person, Organization, Miscellaneous</a:t>
            </a:r>
            <a:endParaRPr/>
          </a:p>
          <a:p>
            <a:pPr indent="-342900" lvl="0" marL="457200" rtl="0" algn="l">
              <a:spcBef>
                <a:spcPts val="0"/>
              </a:spcBef>
              <a:spcAft>
                <a:spcPts val="0"/>
              </a:spcAft>
              <a:buSzPts val="1800"/>
              <a:buChar char="●"/>
            </a:pPr>
            <a:r>
              <a:rPr lang="en"/>
              <a:t>Fuzzy Match with Pre-identified Innovators</a:t>
            </a:r>
            <a:endParaRPr/>
          </a:p>
          <a:p>
            <a:pPr indent="-317500" lvl="1" marL="914400" rtl="0" algn="l">
              <a:spcBef>
                <a:spcPts val="0"/>
              </a:spcBef>
              <a:spcAft>
                <a:spcPts val="0"/>
              </a:spcAft>
              <a:buSzPts val="1400"/>
              <a:buChar char="○"/>
            </a:pPr>
            <a:r>
              <a:rPr lang="en"/>
              <a:t>Current success rate of 97%</a:t>
            </a:r>
            <a:endParaRPr/>
          </a:p>
        </p:txBody>
      </p:sp>
      <p:pic>
        <p:nvPicPr>
          <p:cNvPr id="458" name="Google Shape;458;p52"/>
          <p:cNvPicPr preferRelativeResize="0"/>
          <p:nvPr/>
        </p:nvPicPr>
        <p:blipFill>
          <a:blip r:embed="rId3">
            <a:alphaModFix/>
          </a:blip>
          <a:stretch>
            <a:fillRect/>
          </a:stretch>
        </p:blipFill>
        <p:spPr>
          <a:xfrm>
            <a:off x="1012725" y="3135408"/>
            <a:ext cx="7192601" cy="300742"/>
          </a:xfrm>
          <a:prstGeom prst="rect">
            <a:avLst/>
          </a:prstGeom>
          <a:noFill/>
          <a:ln>
            <a:noFill/>
          </a:ln>
        </p:spPr>
      </p:pic>
      <p:sp>
        <p:nvSpPr>
          <p:cNvPr id="459" name="Google Shape;459;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Named Entity Recognition for BII</a:t>
            </a:r>
            <a:endParaRPr/>
          </a:p>
        </p:txBody>
      </p:sp>
      <p:pic>
        <p:nvPicPr>
          <p:cNvPr id="460" name="Google Shape;460;p52"/>
          <p:cNvPicPr preferRelativeResize="0"/>
          <p:nvPr/>
        </p:nvPicPr>
        <p:blipFill>
          <a:blip r:embed="rId4">
            <a:alphaModFix/>
          </a:blip>
          <a:stretch>
            <a:fillRect/>
          </a:stretch>
        </p:blipFill>
        <p:spPr>
          <a:xfrm>
            <a:off x="1012725" y="3365073"/>
            <a:ext cx="7192599" cy="129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from 2013 Dataset</a:t>
            </a:r>
            <a:endParaRPr/>
          </a:p>
        </p:txBody>
      </p:sp>
      <p:pic>
        <p:nvPicPr>
          <p:cNvPr id="466" name="Google Shape;466;p53"/>
          <p:cNvPicPr preferRelativeResize="0"/>
          <p:nvPr/>
        </p:nvPicPr>
        <p:blipFill>
          <a:blip r:embed="rId3">
            <a:alphaModFix/>
          </a:blip>
          <a:stretch>
            <a:fillRect/>
          </a:stretch>
        </p:blipFill>
        <p:spPr>
          <a:xfrm>
            <a:off x="746200" y="1266325"/>
            <a:ext cx="6370313" cy="3302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87450" y="236150"/>
            <a:ext cx="5089149" cy="1832900"/>
          </a:xfrm>
          <a:prstGeom prst="rect">
            <a:avLst/>
          </a:prstGeom>
          <a:noFill/>
          <a:ln>
            <a:noFill/>
          </a:ln>
        </p:spPr>
      </p:pic>
      <p:pic>
        <p:nvPicPr>
          <p:cNvPr id="472" name="Google Shape;472;p54"/>
          <p:cNvPicPr preferRelativeResize="0"/>
          <p:nvPr/>
        </p:nvPicPr>
        <p:blipFill>
          <a:blip r:embed="rId4">
            <a:alphaModFix/>
          </a:blip>
          <a:stretch>
            <a:fillRect/>
          </a:stretch>
        </p:blipFill>
        <p:spPr>
          <a:xfrm>
            <a:off x="162450" y="1998875"/>
            <a:ext cx="4881176" cy="3024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5"/>
          <p:cNvPicPr preferRelativeResize="0"/>
          <p:nvPr/>
        </p:nvPicPr>
        <p:blipFill>
          <a:blip r:embed="rId3">
            <a:alphaModFix/>
          </a:blip>
          <a:stretch>
            <a:fillRect/>
          </a:stretch>
        </p:blipFill>
        <p:spPr>
          <a:xfrm>
            <a:off x="180547" y="0"/>
            <a:ext cx="5498056"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6"/>
          <p:cNvSpPr txBox="1"/>
          <p:nvPr>
            <p:ph type="title"/>
          </p:nvPr>
        </p:nvSpPr>
        <p:spPr>
          <a:xfrm>
            <a:off x="256225" y="33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a:t>
            </a:r>
            <a:endParaRPr/>
          </a:p>
        </p:txBody>
      </p:sp>
      <p:pic>
        <p:nvPicPr>
          <p:cNvPr id="483" name="Google Shape;483;p56"/>
          <p:cNvPicPr preferRelativeResize="0"/>
          <p:nvPr/>
        </p:nvPicPr>
        <p:blipFill>
          <a:blip r:embed="rId3">
            <a:alphaModFix/>
          </a:blip>
          <a:stretch>
            <a:fillRect/>
          </a:stretch>
        </p:blipFill>
        <p:spPr>
          <a:xfrm>
            <a:off x="326950" y="794150"/>
            <a:ext cx="8066588" cy="4098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pic>
        <p:nvPicPr>
          <p:cNvPr id="164" name="Google Shape;164;p30"/>
          <p:cNvPicPr preferRelativeResize="0"/>
          <p:nvPr/>
        </p:nvPicPr>
        <p:blipFill rotWithShape="1">
          <a:blip r:embed="rId3">
            <a:alphaModFix/>
          </a:blip>
          <a:srcRect b="5338" l="7393" r="9528" t="10979"/>
          <a:stretch/>
        </p:blipFill>
        <p:spPr>
          <a:xfrm>
            <a:off x="1775325" y="1229200"/>
            <a:ext cx="5176849" cy="3583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311700" y="292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a:t>
            </a:r>
            <a:endParaRPr/>
          </a:p>
        </p:txBody>
      </p:sp>
      <p:pic>
        <p:nvPicPr>
          <p:cNvPr id="489" name="Google Shape;489;p57"/>
          <p:cNvPicPr preferRelativeResize="0"/>
          <p:nvPr/>
        </p:nvPicPr>
        <p:blipFill>
          <a:blip r:embed="rId3">
            <a:alphaModFix/>
          </a:blip>
          <a:stretch>
            <a:fillRect/>
          </a:stretch>
        </p:blipFill>
        <p:spPr>
          <a:xfrm>
            <a:off x="152400" y="1152600"/>
            <a:ext cx="8839205" cy="2951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8"/>
          <p:cNvPicPr preferRelativeResize="0"/>
          <p:nvPr/>
        </p:nvPicPr>
        <p:blipFill>
          <a:blip r:embed="rId3">
            <a:alphaModFix/>
          </a:blip>
          <a:stretch>
            <a:fillRect/>
          </a:stretch>
        </p:blipFill>
        <p:spPr>
          <a:xfrm>
            <a:off x="4162925" y="1371300"/>
            <a:ext cx="4981075" cy="1528850"/>
          </a:xfrm>
          <a:prstGeom prst="rect">
            <a:avLst/>
          </a:prstGeom>
          <a:noFill/>
          <a:ln>
            <a:noFill/>
          </a:ln>
        </p:spPr>
      </p:pic>
      <p:pic>
        <p:nvPicPr>
          <p:cNvPr id="495" name="Google Shape;495;p58"/>
          <p:cNvPicPr preferRelativeResize="0"/>
          <p:nvPr/>
        </p:nvPicPr>
        <p:blipFill>
          <a:blip r:embed="rId4">
            <a:alphaModFix/>
          </a:blip>
          <a:stretch>
            <a:fillRect/>
          </a:stretch>
        </p:blipFill>
        <p:spPr>
          <a:xfrm>
            <a:off x="0" y="2700975"/>
            <a:ext cx="4828673" cy="1440405"/>
          </a:xfrm>
          <a:prstGeom prst="rect">
            <a:avLst/>
          </a:prstGeom>
          <a:noFill/>
          <a:ln>
            <a:noFill/>
          </a:ln>
        </p:spPr>
      </p:pic>
      <p:pic>
        <p:nvPicPr>
          <p:cNvPr id="496" name="Google Shape;496;p58"/>
          <p:cNvPicPr preferRelativeResize="0"/>
          <p:nvPr/>
        </p:nvPicPr>
        <p:blipFill>
          <a:blip r:embed="rId5">
            <a:alphaModFix/>
          </a:blip>
          <a:stretch>
            <a:fillRect/>
          </a:stretch>
        </p:blipFill>
        <p:spPr>
          <a:xfrm>
            <a:off x="3519225" y="3247599"/>
            <a:ext cx="5537077" cy="1694650"/>
          </a:xfrm>
          <a:prstGeom prst="rect">
            <a:avLst/>
          </a:prstGeom>
          <a:noFill/>
          <a:ln>
            <a:noFill/>
          </a:ln>
        </p:spPr>
      </p:pic>
      <p:pic>
        <p:nvPicPr>
          <p:cNvPr id="497" name="Google Shape;497;p58"/>
          <p:cNvPicPr preferRelativeResize="0"/>
          <p:nvPr/>
        </p:nvPicPr>
        <p:blipFill>
          <a:blip r:embed="rId6">
            <a:alphaModFix/>
          </a:blip>
          <a:stretch>
            <a:fillRect/>
          </a:stretch>
        </p:blipFill>
        <p:spPr>
          <a:xfrm>
            <a:off x="0" y="692525"/>
            <a:ext cx="4485550" cy="1582550"/>
          </a:xfrm>
          <a:prstGeom prst="rect">
            <a:avLst/>
          </a:prstGeom>
          <a:noFill/>
          <a:ln>
            <a:noFill/>
          </a:ln>
        </p:spPr>
      </p:pic>
      <p:sp>
        <p:nvSpPr>
          <p:cNvPr id="498" name="Google Shape;498;p58"/>
          <p:cNvSpPr txBox="1"/>
          <p:nvPr/>
        </p:nvSpPr>
        <p:spPr>
          <a:xfrm>
            <a:off x="175750" y="320950"/>
            <a:ext cx="7486800" cy="7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600">
                <a:solidFill>
                  <a:schemeClr val="accent1"/>
                </a:solidFill>
                <a:latin typeface="PT Sans Narrow"/>
                <a:ea typeface="PT Sans Narrow"/>
                <a:cs typeface="PT Sans Narrow"/>
                <a:sym typeface="PT Sans Narrow"/>
              </a:rPr>
              <a:t>Determining the Optimal Question</a:t>
            </a:r>
            <a:endParaRPr b="1" sz="3600">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Next Steps</a:t>
            </a:r>
            <a:endParaRPr/>
          </a:p>
        </p:txBody>
      </p:sp>
      <p:sp>
        <p:nvSpPr>
          <p:cNvPr id="504" name="Google Shape;504;p5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We have developed classification, NER, and Question &amp; Answering algorithms using the 1,200 labeled article dataset</a:t>
            </a:r>
            <a:endParaRPr/>
          </a:p>
          <a:p>
            <a:pPr indent="-342900" lvl="0" marL="457200" rtl="0" algn="l">
              <a:lnSpc>
                <a:spcPct val="200000"/>
              </a:lnSpc>
              <a:spcBef>
                <a:spcPts val="0"/>
              </a:spcBef>
              <a:spcAft>
                <a:spcPts val="0"/>
              </a:spcAft>
              <a:buSzPts val="1800"/>
              <a:buChar char="●"/>
            </a:pPr>
            <a:r>
              <a:rPr lang="en"/>
              <a:t>Our next step is to evaluate our methods </a:t>
            </a:r>
            <a:endParaRPr/>
          </a:p>
          <a:p>
            <a:pPr indent="-342900" lvl="0" marL="457200" rtl="0" algn="l">
              <a:lnSpc>
                <a:spcPct val="200000"/>
              </a:lnSpc>
              <a:spcBef>
                <a:spcPts val="0"/>
              </a:spcBef>
              <a:spcAft>
                <a:spcPts val="0"/>
              </a:spcAft>
              <a:buSzPts val="1800"/>
              <a:buChar char="●"/>
            </a:pPr>
            <a:r>
              <a:rPr lang="en"/>
              <a:t>Apply these algorithms to 1.9M unseen news articles</a:t>
            </a:r>
            <a:endParaRPr/>
          </a:p>
          <a:p>
            <a:pPr indent="-342900" lvl="0" marL="457200" rtl="0" algn="l">
              <a:lnSpc>
                <a:spcPct val="200000"/>
              </a:lnSpc>
              <a:spcBef>
                <a:spcPts val="0"/>
              </a:spcBef>
              <a:spcAft>
                <a:spcPts val="0"/>
              </a:spcAft>
              <a:buSzPts val="1800"/>
              <a:buChar char="●"/>
            </a:pPr>
            <a:r>
              <a:rPr lang="en"/>
              <a:t>Compare to FDA database for validation</a:t>
            </a:r>
            <a:endParaRPr/>
          </a:p>
          <a:p>
            <a:pPr indent="0" lvl="0" marL="0" rtl="0" algn="l">
              <a:lnSpc>
                <a:spcPct val="200000"/>
              </a:lnSpc>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txBox="1"/>
          <p:nvPr>
            <p:ph type="ctrTitle"/>
          </p:nvPr>
        </p:nvSpPr>
        <p:spPr>
          <a:xfrm>
            <a:off x="132550" y="184800"/>
            <a:ext cx="8520600" cy="86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What’s Bert?</a:t>
            </a:r>
            <a:endParaRPr/>
          </a:p>
        </p:txBody>
      </p:sp>
      <p:sp>
        <p:nvSpPr>
          <p:cNvPr id="515" name="Google Shape;515;p61"/>
          <p:cNvSpPr txBox="1"/>
          <p:nvPr>
            <p:ph idx="1" type="subTitle"/>
          </p:nvPr>
        </p:nvSpPr>
        <p:spPr>
          <a:xfrm>
            <a:off x="350425" y="1013275"/>
            <a:ext cx="8520600" cy="4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4292E"/>
                </a:solidFill>
                <a:highlight>
                  <a:srgbClr val="FFFFFF"/>
                </a:highlight>
              </a:rPr>
              <a:t>BERT, or Bidirectional Encoder Representations from Transformers, is a new method of pre-training language representations which obtains state-of-the-art results on a wide array of Natural Language Processing (NLP) tasks.</a:t>
            </a:r>
            <a:endParaRPr sz="1400">
              <a:solidFill>
                <a:srgbClr val="24292E"/>
              </a:solidFill>
              <a:highlight>
                <a:srgbClr val="FFFFFF"/>
              </a:highlight>
            </a:endParaRPr>
          </a:p>
          <a:p>
            <a:pPr indent="0" lvl="0" marL="0" rtl="0" algn="l">
              <a:spcBef>
                <a:spcPts val="0"/>
              </a:spcBef>
              <a:spcAft>
                <a:spcPts val="0"/>
              </a:spcAft>
              <a:buNone/>
            </a:pPr>
            <a:r>
              <a:t/>
            </a:r>
            <a:endParaRPr sz="1400">
              <a:solidFill>
                <a:srgbClr val="24292E"/>
              </a:solidFill>
              <a:highlight>
                <a:srgbClr val="FFFFFF"/>
              </a:highlight>
            </a:endParaRPr>
          </a:p>
          <a:p>
            <a:pPr indent="0" lvl="0" marL="0" rtl="0" algn="l">
              <a:spcBef>
                <a:spcPts val="0"/>
              </a:spcBef>
              <a:spcAft>
                <a:spcPts val="0"/>
              </a:spcAft>
              <a:buNone/>
            </a:pPr>
            <a:r>
              <a:rPr lang="en" sz="1400">
                <a:solidFill>
                  <a:srgbClr val="24292E"/>
                </a:solidFill>
                <a:highlight>
                  <a:srgbClr val="FFFFFF"/>
                </a:highlight>
              </a:rPr>
              <a:t>BERT is a method of pre-training language representations, meaning that we train a general-purpose "language understanding" model on a large text corpus (like Wikipedia), and then use that model for downstream NLP tasks that we care about (like question answering). BERT outperforms previous methods because it is the first </a:t>
            </a:r>
            <a:r>
              <a:rPr i="1" lang="en" sz="1400">
                <a:solidFill>
                  <a:srgbClr val="24292E"/>
                </a:solidFill>
                <a:highlight>
                  <a:srgbClr val="FFFFFF"/>
                </a:highlight>
              </a:rPr>
              <a:t>unsupervised</a:t>
            </a:r>
            <a:r>
              <a:rPr lang="en" sz="1400">
                <a:solidFill>
                  <a:srgbClr val="24292E"/>
                </a:solidFill>
                <a:highlight>
                  <a:srgbClr val="FFFFFF"/>
                </a:highlight>
              </a:rPr>
              <a:t>, </a:t>
            </a:r>
            <a:r>
              <a:rPr i="1" lang="en" sz="1400">
                <a:solidFill>
                  <a:srgbClr val="24292E"/>
                </a:solidFill>
                <a:highlight>
                  <a:srgbClr val="FFFFFF"/>
                </a:highlight>
              </a:rPr>
              <a:t>deeply bidirectional</a:t>
            </a:r>
            <a:r>
              <a:rPr lang="en" sz="1400">
                <a:solidFill>
                  <a:srgbClr val="24292E"/>
                </a:solidFill>
                <a:highlight>
                  <a:srgbClr val="FFFFFF"/>
                </a:highlight>
              </a:rPr>
              <a:t> system for pre-training NLP.</a:t>
            </a:r>
            <a:endParaRPr sz="1400">
              <a:solidFill>
                <a:srgbClr val="24292E"/>
              </a:solidFill>
              <a:highlight>
                <a:srgbClr val="FFFFFF"/>
              </a:highlight>
            </a:endParaRPr>
          </a:p>
          <a:p>
            <a:pPr indent="0" lvl="0" marL="0" rtl="0" algn="l">
              <a:spcBef>
                <a:spcPts val="0"/>
              </a:spcBef>
              <a:spcAft>
                <a:spcPts val="0"/>
              </a:spcAft>
              <a:buNone/>
            </a:pPr>
            <a:r>
              <a:t/>
            </a:r>
            <a:endParaRPr sz="14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sz="1400">
              <a:solidFill>
                <a:srgbClr val="292929"/>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type="ctrTitle"/>
          </p:nvPr>
        </p:nvSpPr>
        <p:spPr>
          <a:xfrm>
            <a:off x="389125" y="120000"/>
            <a:ext cx="8520600" cy="100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What can Bert do?</a:t>
            </a:r>
            <a:endParaRPr sz="2800"/>
          </a:p>
        </p:txBody>
      </p:sp>
      <p:sp>
        <p:nvSpPr>
          <p:cNvPr id="521" name="Google Shape;521;p62"/>
          <p:cNvSpPr txBox="1"/>
          <p:nvPr>
            <p:ph idx="1" type="subTitle"/>
          </p:nvPr>
        </p:nvSpPr>
        <p:spPr>
          <a:xfrm>
            <a:off x="101525" y="1156825"/>
            <a:ext cx="8520600" cy="3473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666666"/>
              </a:buClr>
              <a:buSzPts val="1600"/>
              <a:buChar char="-"/>
            </a:pPr>
            <a:r>
              <a:rPr lang="en" sz="1600">
                <a:solidFill>
                  <a:srgbClr val="666666"/>
                </a:solidFill>
              </a:rPr>
              <a:t>Question answering</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rPr>
              <a:t>Sentiment analysis</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rPr>
              <a:t>Softmax / Categorical Prediction</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highlight>
                  <a:srgbClr val="FFFFFF"/>
                </a:highlight>
              </a:rPr>
              <a:t>Natural Language Inference</a:t>
            </a:r>
            <a:endParaRPr sz="1600">
              <a:solidFill>
                <a:srgbClr val="666666"/>
              </a:solidFill>
              <a:highlight>
                <a:srgbClr val="FFFFFF"/>
              </a:highlight>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highlight>
                  <a:srgbClr val="FFFFFF"/>
                </a:highlight>
              </a:rPr>
              <a:t>Linguistic Acceptability Analysis</a:t>
            </a:r>
            <a:endParaRPr sz="1600">
              <a:solidFill>
                <a:srgbClr val="666666"/>
              </a:solidFill>
              <a:highlight>
                <a:srgbClr val="FFFFFF"/>
              </a:highlight>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highlight>
                  <a:srgbClr val="FFFFFF"/>
                </a:highlight>
              </a:rPr>
              <a:t>Textual Entailment</a:t>
            </a:r>
            <a:endParaRPr sz="1600">
              <a:solidFill>
                <a:srgbClr val="666666"/>
              </a:solidFill>
              <a:highlight>
                <a:srgbClr val="FFFFFF"/>
              </a:highlight>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highlight>
                  <a:srgbClr val="FFFFFF"/>
                </a:highlight>
              </a:rPr>
              <a:t>Semantic Similarity Analysis</a:t>
            </a:r>
            <a:endParaRPr sz="1600">
              <a:solidFill>
                <a:srgbClr val="666666"/>
              </a:solidFill>
              <a:highlight>
                <a:srgbClr val="FFFFFF"/>
              </a:highlight>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highlight>
                  <a:srgbClr val="FFFFFF"/>
                </a:highlight>
              </a:rPr>
              <a:t>Paraphrase Detection</a:t>
            </a:r>
            <a:endParaRPr sz="1600">
              <a:solidFill>
                <a:srgbClr val="666666"/>
              </a:solidFill>
              <a:highlight>
                <a:srgbClr val="FFFFFF"/>
              </a:highlight>
            </a:endParaRPr>
          </a:p>
          <a:p>
            <a:pPr indent="-330200" lvl="0" marL="457200" rtl="0" algn="l">
              <a:spcBef>
                <a:spcPts val="0"/>
              </a:spcBef>
              <a:spcAft>
                <a:spcPts val="0"/>
              </a:spcAft>
              <a:buClr>
                <a:srgbClr val="666666"/>
              </a:buClr>
              <a:buSzPts val="1600"/>
              <a:buChar char="-"/>
            </a:pPr>
            <a:r>
              <a:rPr lang="en" sz="1600">
                <a:solidFill>
                  <a:srgbClr val="666666"/>
                </a:solidFill>
              </a:rPr>
              <a:t>Named entity recognition</a:t>
            </a:r>
            <a:endParaRPr sz="1600">
              <a:solidFill>
                <a:srgbClr val="666666"/>
              </a:solidFill>
            </a:endParaRPr>
          </a:p>
          <a:p>
            <a:pPr indent="-330200" lvl="0" marL="457200" rtl="0" algn="l">
              <a:spcBef>
                <a:spcPts val="0"/>
              </a:spcBef>
              <a:spcAft>
                <a:spcPts val="0"/>
              </a:spcAft>
              <a:buClr>
                <a:srgbClr val="666666"/>
              </a:buClr>
              <a:buSzPts val="1600"/>
              <a:buChar char="-"/>
            </a:pPr>
            <a:r>
              <a:rPr lang="en" sz="1600">
                <a:solidFill>
                  <a:srgbClr val="666666"/>
                </a:solidFill>
              </a:rPr>
              <a:t>speech tagging</a:t>
            </a:r>
            <a:endParaRPr sz="1600">
              <a:solidFill>
                <a:srgbClr val="666666"/>
              </a:solidFill>
            </a:endParaRPr>
          </a:p>
          <a:p>
            <a:pPr indent="-330200" lvl="0" marL="457200" rtl="0" algn="l">
              <a:spcBef>
                <a:spcPts val="0"/>
              </a:spcBef>
              <a:spcAft>
                <a:spcPts val="0"/>
              </a:spcAft>
              <a:buClr>
                <a:srgbClr val="666666"/>
              </a:buClr>
              <a:buSzPts val="1600"/>
              <a:buChar char="-"/>
            </a:pPr>
            <a:r>
              <a:rPr lang="en" sz="1600">
                <a:solidFill>
                  <a:srgbClr val="666666"/>
                </a:solidFill>
              </a:rPr>
              <a:t>Bi-Directional Language Processing</a:t>
            </a:r>
            <a:endParaRPr sz="1600">
              <a:solidFill>
                <a:srgbClr val="666666"/>
              </a:solidFill>
            </a:endParaRPr>
          </a:p>
          <a:p>
            <a:pPr indent="0" lvl="0" marL="0" rtl="0" algn="l">
              <a:lnSpc>
                <a:spcPct val="100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Week 12: Updates from BII (Name Entity Recognition)</a:t>
            </a:r>
            <a:endParaRPr sz="3300"/>
          </a:p>
        </p:txBody>
      </p:sp>
      <p:sp>
        <p:nvSpPr>
          <p:cNvPr id="527" name="Google Shape;527;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works now</a:t>
            </a:r>
            <a:endParaRPr/>
          </a:p>
          <a:p>
            <a:pPr indent="-342900" lvl="0" marL="457200" rtl="0" algn="l">
              <a:spcBef>
                <a:spcPts val="0"/>
              </a:spcBef>
              <a:spcAft>
                <a:spcPts val="0"/>
              </a:spcAft>
              <a:buSzPts val="1800"/>
              <a:buChar char="●"/>
            </a:pPr>
            <a:r>
              <a:rPr lang="en"/>
              <a:t>Sorting</a:t>
            </a:r>
            <a:endParaRPr/>
          </a:p>
          <a:p>
            <a:pPr indent="-317500" lvl="1" marL="914400" rtl="0" algn="l">
              <a:spcBef>
                <a:spcPts val="0"/>
              </a:spcBef>
              <a:spcAft>
                <a:spcPts val="0"/>
              </a:spcAft>
              <a:buSzPts val="1400"/>
              <a:buChar char="○"/>
            </a:pPr>
            <a:r>
              <a:rPr lang="en"/>
              <a:t>Location, Person, Organization, Misc</a:t>
            </a:r>
            <a:endParaRPr/>
          </a:p>
          <a:p>
            <a:pPr indent="-342900" lvl="0" marL="457200" rtl="0" algn="l">
              <a:spcBef>
                <a:spcPts val="0"/>
              </a:spcBef>
              <a:spcAft>
                <a:spcPts val="0"/>
              </a:spcAft>
              <a:buSzPts val="1800"/>
              <a:buChar char="●"/>
            </a:pPr>
            <a:r>
              <a:rPr lang="en"/>
              <a:t>Comparison</a:t>
            </a:r>
            <a:endParaRPr/>
          </a:p>
          <a:p>
            <a:pPr indent="-317500" lvl="1" marL="914400" rtl="0" algn="l">
              <a:spcBef>
                <a:spcPts val="0"/>
              </a:spcBef>
              <a:spcAft>
                <a:spcPts val="0"/>
              </a:spcAft>
              <a:buSzPts val="1400"/>
              <a:buChar char="○"/>
            </a:pPr>
            <a:r>
              <a:rPr lang="en"/>
              <a:t>Keyu Q&amp;A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533" name="Google Shape;533;p64"/>
          <p:cNvPicPr preferRelativeResize="0"/>
          <p:nvPr/>
        </p:nvPicPr>
        <p:blipFill>
          <a:blip r:embed="rId3">
            <a:alphaModFix/>
          </a:blip>
          <a:stretch>
            <a:fillRect/>
          </a:stretch>
        </p:blipFill>
        <p:spPr>
          <a:xfrm>
            <a:off x="152400" y="1304825"/>
            <a:ext cx="4807149" cy="2035025"/>
          </a:xfrm>
          <a:prstGeom prst="rect">
            <a:avLst/>
          </a:prstGeom>
          <a:noFill/>
          <a:ln>
            <a:noFill/>
          </a:ln>
        </p:spPr>
      </p:pic>
      <p:pic>
        <p:nvPicPr>
          <p:cNvPr id="534" name="Google Shape;534;p64"/>
          <p:cNvPicPr preferRelativeResize="0"/>
          <p:nvPr/>
        </p:nvPicPr>
        <p:blipFill>
          <a:blip r:embed="rId4">
            <a:alphaModFix/>
          </a:blip>
          <a:stretch>
            <a:fillRect/>
          </a:stretch>
        </p:blipFill>
        <p:spPr>
          <a:xfrm>
            <a:off x="5111949" y="1304825"/>
            <a:ext cx="3771900" cy="1857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pic>
        <p:nvPicPr>
          <p:cNvPr id="540" name="Google Shape;540;p65"/>
          <p:cNvPicPr preferRelativeResize="0"/>
          <p:nvPr/>
        </p:nvPicPr>
        <p:blipFill>
          <a:blip r:embed="rId3">
            <a:alphaModFix/>
          </a:blip>
          <a:stretch>
            <a:fillRect/>
          </a:stretch>
        </p:blipFill>
        <p:spPr>
          <a:xfrm>
            <a:off x="1631075" y="1152425"/>
            <a:ext cx="5816045" cy="3686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Learning Rate: 1e-05 (robust across randomly sampled training sets)</a:t>
            </a:r>
            <a:endParaRPr sz="2600"/>
          </a:p>
        </p:txBody>
      </p:sp>
      <p:sp>
        <p:nvSpPr>
          <p:cNvPr id="546" name="Google Shape;546;p6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EPOCHS: 128, CUTOFF VALUE: 0.35</a:t>
            </a:r>
            <a:endParaRPr/>
          </a:p>
          <a:p>
            <a:pPr indent="0" lvl="0" marL="0" rtl="0" algn="l">
              <a:spcBef>
                <a:spcPts val="1600"/>
              </a:spcBef>
              <a:spcAft>
                <a:spcPts val="0"/>
              </a:spcAft>
              <a:buNone/>
            </a:pPr>
            <a:r>
              <a:rPr lang="en"/>
              <a:t>[[11	  6],</a:t>
            </a:r>
            <a:endParaRPr/>
          </a:p>
          <a:p>
            <a:pPr indent="0" lvl="0" marL="0" rtl="0" algn="l">
              <a:spcBef>
                <a:spcPts val="1600"/>
              </a:spcBef>
              <a:spcAft>
                <a:spcPts val="0"/>
              </a:spcAft>
              <a:buNone/>
            </a:pPr>
            <a:r>
              <a:rPr lang="en"/>
              <a:t> [1	18]]		(75% Precision, 95% Recall)</a:t>
            </a:r>
            <a:endParaRPr/>
          </a:p>
          <a:p>
            <a:pPr indent="0" lvl="0" marL="0" rtl="0" algn="l">
              <a:spcBef>
                <a:spcPts val="1600"/>
              </a:spcBef>
              <a:spcAft>
                <a:spcPts val="0"/>
              </a:spcAft>
              <a:buNone/>
            </a:pPr>
            <a:r>
              <a:rPr lang="en"/>
              <a:t>EPOCHS: 32, CUTOFF VALUE: 0.4</a:t>
            </a:r>
            <a:endParaRPr/>
          </a:p>
          <a:p>
            <a:pPr indent="0" lvl="0" marL="0" rtl="0" algn="l">
              <a:spcBef>
                <a:spcPts val="1600"/>
              </a:spcBef>
              <a:spcAft>
                <a:spcPts val="0"/>
              </a:spcAft>
              <a:buNone/>
            </a:pPr>
            <a:r>
              <a:rPr lang="en"/>
              <a:t>[[13	  4],</a:t>
            </a:r>
            <a:endParaRPr/>
          </a:p>
          <a:p>
            <a:pPr indent="0" lvl="0" marL="0" rtl="0" algn="l">
              <a:spcBef>
                <a:spcPts val="1600"/>
              </a:spcBef>
              <a:spcAft>
                <a:spcPts val="1600"/>
              </a:spcAft>
              <a:buNone/>
            </a:pPr>
            <a:r>
              <a:rPr lang="en"/>
              <a:t> [2	17]]		(81% Precision, 89% Recall)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170" name="Google Shape;170;p31"/>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Identifies and categorizes entities within an article into 4 categories</a:t>
            </a:r>
            <a:endParaRPr/>
          </a:p>
          <a:p>
            <a:pPr indent="-317500" lvl="1" marL="914400" rtl="0" algn="l">
              <a:spcBef>
                <a:spcPts val="0"/>
              </a:spcBef>
              <a:spcAft>
                <a:spcPts val="0"/>
              </a:spcAft>
              <a:buSzPts val="1400"/>
              <a:buChar char="○"/>
            </a:pPr>
            <a:r>
              <a:rPr lang="en"/>
              <a:t>Location, Person, Organization, Miscellaneous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graphicFrame>
        <p:nvGraphicFramePr>
          <p:cNvPr id="171" name="Google Shape;171;p31"/>
          <p:cNvGraphicFramePr/>
          <p:nvPr/>
        </p:nvGraphicFramePr>
        <p:xfrm>
          <a:off x="1643175" y="1942765"/>
          <a:ext cx="3000000" cy="3000000"/>
        </p:xfrm>
        <a:graphic>
          <a:graphicData uri="http://schemas.openxmlformats.org/drawingml/2006/table">
            <a:tbl>
              <a:tblPr>
                <a:noFill/>
                <a:tableStyleId>{B670B92A-9D96-42E9-A4DE-9864CCD13FF8}</a:tableStyleId>
              </a:tblPr>
              <a:tblGrid>
                <a:gridCol w="2093250"/>
                <a:gridCol w="1860375"/>
                <a:gridCol w="1904025"/>
              </a:tblGrid>
              <a:tr h="239650">
                <a:tc>
                  <a:txBody>
                    <a:bodyPr/>
                    <a:lstStyle/>
                    <a:p>
                      <a:pPr indent="0" lvl="0" marL="0" rtl="0" algn="ctr">
                        <a:spcBef>
                          <a:spcPts val="0"/>
                        </a:spcBef>
                        <a:spcAft>
                          <a:spcPts val="0"/>
                        </a:spcAft>
                        <a:buNone/>
                      </a:pPr>
                      <a:r>
                        <a:rPr b="1" lang="en" sz="1300"/>
                        <a:t>Subset of Article Processed</a:t>
                      </a:r>
                      <a:endParaRPr b="1" sz="1300"/>
                    </a:p>
                  </a:txBody>
                  <a:tcPr marT="91425" marB="91425" marR="91425" marL="91425"/>
                </a:tc>
                <a:tc>
                  <a:txBody>
                    <a:bodyPr/>
                    <a:lstStyle/>
                    <a:p>
                      <a:pPr indent="0" lvl="0" marL="0" rtl="0" algn="ctr">
                        <a:spcBef>
                          <a:spcPts val="0"/>
                        </a:spcBef>
                        <a:spcAft>
                          <a:spcPts val="0"/>
                        </a:spcAft>
                        <a:buNone/>
                      </a:pPr>
                      <a:r>
                        <a:rPr b="1" lang="en" sz="1300"/>
                        <a:t>Hand-Labeled Innovator</a:t>
                      </a:r>
                      <a:endParaRPr b="1" sz="1300"/>
                    </a:p>
                  </a:txBody>
                  <a:tcPr marT="91425" marB="91425" marR="91425" marL="91425"/>
                </a:tc>
                <a:tc>
                  <a:txBody>
                    <a:bodyPr/>
                    <a:lstStyle/>
                    <a:p>
                      <a:pPr indent="0" lvl="0" marL="0" rtl="0" algn="ctr">
                        <a:spcBef>
                          <a:spcPts val="0"/>
                        </a:spcBef>
                        <a:spcAft>
                          <a:spcPts val="0"/>
                        </a:spcAft>
                        <a:buNone/>
                      </a:pPr>
                      <a:r>
                        <a:rPr b="1" lang="en" sz="1300"/>
                        <a:t>Companies from DNA</a:t>
                      </a:r>
                      <a:endParaRPr b="1" sz="1300"/>
                    </a:p>
                  </a:txBody>
                  <a:tcPr marT="91425" marB="91425" marR="91425" marL="91425"/>
                </a:tc>
              </a:tr>
              <a:tr h="239650">
                <a:tc>
                  <a:txBody>
                    <a:bodyPr/>
                    <a:lstStyle/>
                    <a:p>
                      <a:pPr indent="0" lvl="0" marL="0" rtl="0" algn="ctr">
                        <a:spcBef>
                          <a:spcPts val="0"/>
                        </a:spcBef>
                        <a:spcAft>
                          <a:spcPts val="0"/>
                        </a:spcAft>
                        <a:buNone/>
                      </a:pPr>
                      <a:r>
                        <a:rPr i="1" lang="en" sz="1300"/>
                        <a:t>Title Only</a:t>
                      </a:r>
                      <a:endParaRPr i="1" sz="1300"/>
                    </a:p>
                  </a:txBody>
                  <a:tcPr marT="91425" marB="91425" marR="91425" marL="91425"/>
                </a:tc>
                <a:tc>
                  <a:txBody>
                    <a:bodyPr/>
                    <a:lstStyle/>
                    <a:p>
                      <a:pPr indent="0" lvl="0" marL="0" rtl="0" algn="ctr">
                        <a:spcBef>
                          <a:spcPts val="0"/>
                        </a:spcBef>
                        <a:spcAft>
                          <a:spcPts val="0"/>
                        </a:spcAft>
                        <a:buNone/>
                      </a:pPr>
                      <a:r>
                        <a:rPr lang="en" sz="1300"/>
                        <a:t>62.5%</a:t>
                      </a:r>
                      <a:endParaRPr sz="1300"/>
                    </a:p>
                  </a:txBody>
                  <a:tcPr marT="91425" marB="91425" marR="91425" marL="91425"/>
                </a:tc>
                <a:tc>
                  <a:txBody>
                    <a:bodyPr/>
                    <a:lstStyle/>
                    <a:p>
                      <a:pPr indent="0" lvl="0" marL="0" rtl="0" algn="ctr">
                        <a:spcBef>
                          <a:spcPts val="0"/>
                        </a:spcBef>
                        <a:spcAft>
                          <a:spcPts val="0"/>
                        </a:spcAft>
                        <a:buNone/>
                      </a:pPr>
                      <a:r>
                        <a:rPr lang="en" sz="1300"/>
                        <a:t>53.1%</a:t>
                      </a:r>
                      <a:endParaRPr sz="1300"/>
                    </a:p>
                  </a:txBody>
                  <a:tcPr marT="91425" marB="91425" marR="91425" marL="91425"/>
                </a:tc>
              </a:tr>
              <a:tr h="239650">
                <a:tc>
                  <a:txBody>
                    <a:bodyPr/>
                    <a:lstStyle/>
                    <a:p>
                      <a:pPr indent="0" lvl="0" marL="0" rtl="0" algn="ctr">
                        <a:spcBef>
                          <a:spcPts val="0"/>
                        </a:spcBef>
                        <a:spcAft>
                          <a:spcPts val="0"/>
                        </a:spcAft>
                        <a:buNone/>
                      </a:pPr>
                      <a:r>
                        <a:rPr i="1" lang="en" sz="1300"/>
                        <a:t>Paragraph Only</a:t>
                      </a:r>
                      <a:endParaRPr i="1" sz="1300"/>
                    </a:p>
                  </a:txBody>
                  <a:tcPr marT="91425" marB="91425" marR="91425" marL="91425"/>
                </a:tc>
                <a:tc>
                  <a:txBody>
                    <a:bodyPr/>
                    <a:lstStyle/>
                    <a:p>
                      <a:pPr indent="0" lvl="0" marL="0" rtl="0" algn="ctr">
                        <a:spcBef>
                          <a:spcPts val="0"/>
                        </a:spcBef>
                        <a:spcAft>
                          <a:spcPts val="0"/>
                        </a:spcAft>
                        <a:buNone/>
                      </a:pPr>
                      <a:r>
                        <a:rPr lang="en" sz="1300"/>
                        <a:t>87.5%</a:t>
                      </a:r>
                      <a:endParaRPr sz="1300"/>
                    </a:p>
                  </a:txBody>
                  <a:tcPr marT="91425" marB="91425" marR="91425" marL="91425"/>
                </a:tc>
                <a:tc>
                  <a:txBody>
                    <a:bodyPr/>
                    <a:lstStyle/>
                    <a:p>
                      <a:pPr indent="0" lvl="0" marL="0" rtl="0" algn="ctr">
                        <a:spcBef>
                          <a:spcPts val="0"/>
                        </a:spcBef>
                        <a:spcAft>
                          <a:spcPts val="0"/>
                        </a:spcAft>
                        <a:buNone/>
                      </a:pPr>
                      <a:r>
                        <a:rPr lang="en" sz="1300"/>
                        <a:t>65.6%</a:t>
                      </a:r>
                      <a:endParaRPr sz="1300"/>
                    </a:p>
                  </a:txBody>
                  <a:tcPr marT="91425" marB="91425" marR="91425" marL="91425"/>
                </a:tc>
              </a:tr>
              <a:tr h="239650">
                <a:tc>
                  <a:txBody>
                    <a:bodyPr/>
                    <a:lstStyle/>
                    <a:p>
                      <a:pPr indent="0" lvl="0" marL="0" rtl="0" algn="ctr">
                        <a:spcBef>
                          <a:spcPts val="0"/>
                        </a:spcBef>
                        <a:spcAft>
                          <a:spcPts val="0"/>
                        </a:spcAft>
                        <a:buNone/>
                      </a:pPr>
                      <a:r>
                        <a:rPr i="1" lang="en" sz="1300"/>
                        <a:t>Title and Paragraph</a:t>
                      </a:r>
                      <a:endParaRPr i="1" sz="1300"/>
                    </a:p>
                  </a:txBody>
                  <a:tcPr marT="91425" marB="91425" marR="91425" marL="91425"/>
                </a:tc>
                <a:tc>
                  <a:txBody>
                    <a:bodyPr/>
                    <a:lstStyle/>
                    <a:p>
                      <a:pPr indent="0" lvl="0" marL="0" rtl="0" algn="ctr">
                        <a:spcBef>
                          <a:spcPts val="0"/>
                        </a:spcBef>
                        <a:spcAft>
                          <a:spcPts val="0"/>
                        </a:spcAft>
                        <a:buNone/>
                      </a:pPr>
                      <a:r>
                        <a:rPr lang="en" sz="1300"/>
                        <a:t>90.6%</a:t>
                      </a:r>
                      <a:endParaRPr sz="1300"/>
                    </a:p>
                  </a:txBody>
                  <a:tcPr marT="91425" marB="91425" marR="91425" marL="91425"/>
                </a:tc>
                <a:tc>
                  <a:txBody>
                    <a:bodyPr/>
                    <a:lstStyle/>
                    <a:p>
                      <a:pPr indent="0" lvl="0" marL="0" rtl="0" algn="ctr">
                        <a:spcBef>
                          <a:spcPts val="0"/>
                        </a:spcBef>
                        <a:spcAft>
                          <a:spcPts val="0"/>
                        </a:spcAft>
                        <a:buNone/>
                      </a:pPr>
                      <a:r>
                        <a:rPr lang="en" sz="1300"/>
                        <a:t>75%</a:t>
                      </a:r>
                      <a:endParaRPr sz="1300"/>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7"/>
          <p:cNvSpPr txBox="1"/>
          <p:nvPr>
            <p:ph type="title"/>
          </p:nvPr>
        </p:nvSpPr>
        <p:spPr>
          <a:xfrm>
            <a:off x="400925" y="41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12: Updates from BII (Classification)</a:t>
            </a:r>
            <a:endParaRPr/>
          </a:p>
        </p:txBody>
      </p:sp>
      <p:sp>
        <p:nvSpPr>
          <p:cNvPr id="552" name="Google Shape;552;p6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a:t>
            </a:r>
            <a:endParaRPr/>
          </a:p>
          <a:p>
            <a:pPr indent="-342900" lvl="0" marL="457200" rtl="0" algn="l">
              <a:spcBef>
                <a:spcPts val="1600"/>
              </a:spcBef>
              <a:spcAft>
                <a:spcPts val="0"/>
              </a:spcAft>
              <a:buSzPts val="1800"/>
              <a:buChar char="-"/>
            </a:pPr>
            <a:r>
              <a:rPr lang="en"/>
              <a:t>Researched about BERT for Sequenced Classification</a:t>
            </a:r>
            <a:endParaRPr/>
          </a:p>
          <a:p>
            <a:pPr indent="-342900" lvl="0" marL="457200" rtl="0" algn="l">
              <a:spcBef>
                <a:spcPts val="0"/>
              </a:spcBef>
              <a:spcAft>
                <a:spcPts val="0"/>
              </a:spcAft>
              <a:buSzPts val="1800"/>
              <a:buChar char="-"/>
            </a:pPr>
            <a:r>
              <a:rPr lang="en"/>
              <a:t>Generated</a:t>
            </a:r>
            <a:r>
              <a:rPr lang="en"/>
              <a:t>  a </a:t>
            </a:r>
            <a:r>
              <a:rPr lang="en"/>
              <a:t>preliminary</a:t>
            </a:r>
            <a:r>
              <a:rPr lang="en"/>
              <a:t> Confusion Matrix  </a:t>
            </a:r>
            <a:endParaRPr/>
          </a:p>
          <a:p>
            <a:pPr indent="-342900" lvl="0" marL="457200" rtl="0" algn="l">
              <a:spcBef>
                <a:spcPts val="0"/>
              </a:spcBef>
              <a:spcAft>
                <a:spcPts val="0"/>
              </a:spcAft>
              <a:buSzPts val="1800"/>
              <a:buChar char="-"/>
            </a:pPr>
            <a:r>
              <a:rPr lang="en"/>
              <a:t>Whats Next:</a:t>
            </a:r>
            <a:endParaRPr/>
          </a:p>
          <a:p>
            <a:pPr indent="-317500" lvl="1" marL="914400" rtl="0" algn="l">
              <a:spcBef>
                <a:spcPts val="0"/>
              </a:spcBef>
              <a:spcAft>
                <a:spcPts val="0"/>
              </a:spcAft>
              <a:buSzPts val="1400"/>
              <a:buChar char="-"/>
            </a:pPr>
            <a:r>
              <a:rPr lang="en"/>
              <a:t>Our model outputs probability instead of hard classifications, therefore we want to test out different thresholds for classification </a:t>
            </a:r>
            <a:endParaRPr/>
          </a:p>
          <a:p>
            <a:pPr indent="-317500" lvl="1" marL="914400" rtl="0" algn="l">
              <a:spcBef>
                <a:spcPts val="0"/>
              </a:spcBef>
              <a:spcAft>
                <a:spcPts val="0"/>
              </a:spcAft>
              <a:buSzPts val="1400"/>
              <a:buChar char="-"/>
            </a:pPr>
            <a:r>
              <a:rPr lang="en"/>
              <a:t>Random sampling of the training dataset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8"/>
          <p:cNvSpPr txBox="1"/>
          <p:nvPr>
            <p:ph type="title"/>
          </p:nvPr>
        </p:nvSpPr>
        <p:spPr>
          <a:xfrm>
            <a:off x="311700" y="48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Classification Models with BERT </a:t>
            </a:r>
            <a:endParaRPr/>
          </a:p>
        </p:txBody>
      </p:sp>
      <p:pic>
        <p:nvPicPr>
          <p:cNvPr id="558" name="Google Shape;558;p68"/>
          <p:cNvPicPr preferRelativeResize="0"/>
          <p:nvPr/>
        </p:nvPicPr>
        <p:blipFill rotWithShape="1">
          <a:blip r:embed="rId3">
            <a:alphaModFix/>
          </a:blip>
          <a:srcRect b="22152" l="0" r="0" t="6617"/>
          <a:stretch/>
        </p:blipFill>
        <p:spPr>
          <a:xfrm>
            <a:off x="826000" y="1016750"/>
            <a:ext cx="7612298" cy="3386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Weekly Tasks</a:t>
            </a:r>
            <a:endParaRPr/>
          </a:p>
        </p:txBody>
      </p:sp>
      <p:sp>
        <p:nvSpPr>
          <p:cNvPr id="564" name="Google Shape;564;p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Project Proposal</a:t>
            </a:r>
            <a:endParaRPr/>
          </a:p>
          <a:p>
            <a:pPr indent="-317500" lvl="1" marL="914400" rtl="0" algn="l">
              <a:spcBef>
                <a:spcPts val="0"/>
              </a:spcBef>
              <a:spcAft>
                <a:spcPts val="0"/>
              </a:spcAft>
              <a:buSzPts val="1400"/>
              <a:buChar char="○"/>
            </a:pPr>
            <a:r>
              <a:rPr lang="en"/>
              <a:t>Written but needs formatted</a:t>
            </a:r>
            <a:endParaRPr/>
          </a:p>
          <a:p>
            <a:pPr indent="-342900" lvl="0" marL="457200" rtl="0" algn="l">
              <a:spcBef>
                <a:spcPts val="0"/>
              </a:spcBef>
              <a:spcAft>
                <a:spcPts val="0"/>
              </a:spcAft>
              <a:buSzPts val="1800"/>
              <a:buChar char="●"/>
            </a:pPr>
            <a:r>
              <a:rPr lang="en"/>
              <a:t>Data Access</a:t>
            </a:r>
            <a:endParaRPr/>
          </a:p>
          <a:p>
            <a:pPr indent="-317500" lvl="1" marL="914400" rtl="0" algn="l">
              <a:spcBef>
                <a:spcPts val="0"/>
              </a:spcBef>
              <a:spcAft>
                <a:spcPts val="0"/>
              </a:spcAft>
              <a:buSzPts val="1400"/>
              <a:buChar char="○"/>
            </a:pPr>
            <a:r>
              <a:rPr lang="en"/>
              <a:t>Access to the full data is still incoming but have access to the training set</a:t>
            </a:r>
            <a:endParaRPr/>
          </a:p>
          <a:p>
            <a:pPr indent="-342900" lvl="0" marL="457200" rtl="0" algn="l">
              <a:spcBef>
                <a:spcPts val="0"/>
              </a:spcBef>
              <a:spcAft>
                <a:spcPts val="0"/>
              </a:spcAft>
              <a:buSzPts val="1800"/>
              <a:buChar char="●"/>
            </a:pPr>
            <a:r>
              <a:rPr lang="en"/>
              <a:t>Code Implementation</a:t>
            </a:r>
            <a:endParaRPr/>
          </a:p>
          <a:p>
            <a:pPr indent="-317500" lvl="1" marL="914400" rtl="0" algn="l">
              <a:spcBef>
                <a:spcPts val="0"/>
              </a:spcBef>
              <a:spcAft>
                <a:spcPts val="0"/>
              </a:spcAft>
              <a:buSzPts val="1400"/>
              <a:buChar char="○"/>
            </a:pPr>
            <a:r>
              <a:rPr lang="en"/>
              <a:t>Able to pull in our code but still figuring out how to implement and packages within</a:t>
            </a:r>
            <a:endParaRPr/>
          </a:p>
          <a:p>
            <a:pPr indent="-342900" lvl="0" marL="457200" rtl="0" algn="l">
              <a:spcBef>
                <a:spcPts val="0"/>
              </a:spcBef>
              <a:spcAft>
                <a:spcPts val="0"/>
              </a:spcAft>
              <a:buSzPts val="1800"/>
              <a:buChar char="●"/>
            </a:pPr>
            <a:r>
              <a:rPr lang="en"/>
              <a:t>Labeling</a:t>
            </a:r>
            <a:endParaRPr/>
          </a:p>
          <a:p>
            <a:pPr indent="-317500" lvl="1" marL="914400" rtl="0" algn="l">
              <a:spcBef>
                <a:spcPts val="0"/>
              </a:spcBef>
              <a:spcAft>
                <a:spcPts val="0"/>
              </a:spcAft>
              <a:buSzPts val="1400"/>
              <a:buChar char="○"/>
            </a:pPr>
            <a:r>
              <a:rPr lang="en"/>
              <a:t>Still adding on to our training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0"/>
          <p:cNvPicPr preferRelativeResize="0"/>
          <p:nvPr/>
        </p:nvPicPr>
        <p:blipFill>
          <a:blip r:embed="rId3">
            <a:alphaModFix/>
          </a:blip>
          <a:stretch>
            <a:fillRect/>
          </a:stretch>
        </p:blipFill>
        <p:spPr>
          <a:xfrm>
            <a:off x="152400" y="152400"/>
            <a:ext cx="8572206"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71"/>
          <p:cNvPicPr preferRelativeResize="0"/>
          <p:nvPr/>
        </p:nvPicPr>
        <p:blipFill>
          <a:blip r:embed="rId3">
            <a:alphaModFix/>
          </a:blip>
          <a:stretch>
            <a:fillRect/>
          </a:stretch>
        </p:blipFill>
        <p:spPr>
          <a:xfrm>
            <a:off x="152400" y="152400"/>
            <a:ext cx="8839198" cy="45163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ph type="title"/>
          </p:nvPr>
        </p:nvSpPr>
        <p:spPr>
          <a:xfrm>
            <a:off x="566275" y="4641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585" name="Google Shape;585;p73"/>
          <p:cNvSpPr txBox="1"/>
          <p:nvPr>
            <p:ph idx="1" type="body"/>
          </p:nvPr>
        </p:nvSpPr>
        <p:spPr>
          <a:xfrm>
            <a:off x="287425" y="1116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Sources:</a:t>
            </a:r>
            <a:endParaRPr/>
          </a:p>
          <a:p>
            <a:pPr indent="-317500" lvl="1" marL="914400" rtl="0" algn="l">
              <a:spcBef>
                <a:spcPts val="0"/>
              </a:spcBef>
              <a:spcAft>
                <a:spcPts val="0"/>
              </a:spcAft>
              <a:buSzPts val="1400"/>
              <a:buChar char="○"/>
            </a:pPr>
            <a:r>
              <a:rPr lang="en" sz="1400"/>
              <a:t>SEC filing </a:t>
            </a:r>
            <a:endParaRPr sz="1400"/>
          </a:p>
          <a:p>
            <a:pPr indent="-317500" lvl="1" marL="914400" rtl="0" algn="l">
              <a:spcBef>
                <a:spcPts val="0"/>
              </a:spcBef>
              <a:spcAft>
                <a:spcPts val="0"/>
              </a:spcAft>
              <a:buSzPts val="1400"/>
              <a:buChar char="○"/>
            </a:pPr>
            <a:r>
              <a:rPr lang="en" sz="1400"/>
              <a:t>Newspaper Articles</a:t>
            </a:r>
            <a:endParaRPr sz="1400"/>
          </a:p>
          <a:p>
            <a:pPr indent="-317500" lvl="1" marL="914400" rtl="0" algn="l">
              <a:spcBef>
                <a:spcPts val="0"/>
              </a:spcBef>
              <a:spcAft>
                <a:spcPts val="0"/>
              </a:spcAft>
              <a:buSzPts val="1400"/>
              <a:buChar char="○"/>
            </a:pPr>
            <a:r>
              <a:rPr lang="en"/>
              <a:t>Dow Jones Articles</a:t>
            </a:r>
            <a:endParaRPr/>
          </a:p>
          <a:p>
            <a:pPr indent="-342900" lvl="0" marL="457200" rtl="0" algn="l">
              <a:spcBef>
                <a:spcPts val="0"/>
              </a:spcBef>
              <a:spcAft>
                <a:spcPts val="0"/>
              </a:spcAft>
              <a:buSzPts val="1800"/>
              <a:buChar char="●"/>
            </a:pPr>
            <a:r>
              <a:rPr lang="en"/>
              <a:t>Scale:</a:t>
            </a:r>
            <a:endParaRPr/>
          </a:p>
          <a:p>
            <a:pPr indent="-317500" lvl="1" marL="914400" rtl="0" algn="l">
              <a:spcBef>
                <a:spcPts val="0"/>
              </a:spcBef>
              <a:spcAft>
                <a:spcPts val="0"/>
              </a:spcAft>
              <a:buSzPts val="1400"/>
              <a:buChar char="○"/>
            </a:pPr>
            <a:r>
              <a:rPr lang="en"/>
              <a:t>Smaller subsets for comparing models</a:t>
            </a:r>
            <a:endParaRPr/>
          </a:p>
          <a:p>
            <a:pPr indent="-317500" lvl="1" marL="914400" rtl="0" algn="l">
              <a:spcBef>
                <a:spcPts val="0"/>
              </a:spcBef>
              <a:spcAft>
                <a:spcPts val="0"/>
              </a:spcAft>
              <a:buSzPts val="1400"/>
              <a:buChar char="○"/>
            </a:pPr>
            <a:r>
              <a:rPr lang="en"/>
              <a:t>Millions of articles in full, private dataset </a:t>
            </a:r>
            <a:endParaRPr/>
          </a:p>
          <a:p>
            <a:pPr indent="-342900" lvl="0" marL="457200" rtl="0" algn="l">
              <a:spcBef>
                <a:spcPts val="0"/>
              </a:spcBef>
              <a:spcAft>
                <a:spcPts val="0"/>
              </a:spcAft>
              <a:buSzPts val="1800"/>
              <a:buChar char="●"/>
            </a:pPr>
            <a:r>
              <a:rPr lang="en"/>
              <a:t>Further Development:</a:t>
            </a:r>
            <a:endParaRPr/>
          </a:p>
          <a:p>
            <a:pPr indent="-317500" lvl="1" marL="914400" rtl="0" algn="l">
              <a:spcBef>
                <a:spcPts val="0"/>
              </a:spcBef>
              <a:spcAft>
                <a:spcPts val="0"/>
              </a:spcAft>
              <a:buSzPts val="1400"/>
              <a:buChar char="○"/>
            </a:pPr>
            <a:r>
              <a:rPr lang="en"/>
              <a:t>Apply to other industries (finance, patents,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ph type="ctrTitle"/>
          </p:nvPr>
        </p:nvSpPr>
        <p:spPr>
          <a:xfrm>
            <a:off x="419400" y="110600"/>
            <a:ext cx="8305200" cy="9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Why BERT is different from the standard </a:t>
            </a:r>
            <a:r>
              <a:rPr lang="en" sz="3200"/>
              <a:t>language</a:t>
            </a:r>
            <a:r>
              <a:rPr lang="en" sz="3200"/>
              <a:t> models</a:t>
            </a:r>
            <a:endParaRPr sz="3200"/>
          </a:p>
        </p:txBody>
      </p:sp>
      <p:sp>
        <p:nvSpPr>
          <p:cNvPr id="591" name="Google Shape;591;p74"/>
          <p:cNvSpPr txBox="1"/>
          <p:nvPr>
            <p:ph idx="1" type="subTitle"/>
          </p:nvPr>
        </p:nvSpPr>
        <p:spPr>
          <a:xfrm>
            <a:off x="419400" y="1029500"/>
            <a:ext cx="8520600" cy="14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is no need to train language models from left to right when there is no need to generate sentences — so instead of predicting the next word after a sequence of words like standard language models, BERT randomly covers words in a sentence and predicts them.</a:t>
            </a:r>
            <a:endParaRPr sz="2000"/>
          </a:p>
        </p:txBody>
      </p:sp>
      <p:pic>
        <p:nvPicPr>
          <p:cNvPr id="592" name="Google Shape;592;p74"/>
          <p:cNvPicPr preferRelativeResize="0"/>
          <p:nvPr/>
        </p:nvPicPr>
        <p:blipFill>
          <a:blip r:embed="rId3">
            <a:alphaModFix/>
          </a:blip>
          <a:stretch>
            <a:fillRect/>
          </a:stretch>
        </p:blipFill>
        <p:spPr>
          <a:xfrm>
            <a:off x="661225" y="2529200"/>
            <a:ext cx="7505700" cy="1285875"/>
          </a:xfrm>
          <a:prstGeom prst="rect">
            <a:avLst/>
          </a:prstGeom>
          <a:noFill/>
          <a:ln>
            <a:noFill/>
          </a:ln>
        </p:spPr>
      </p:pic>
      <p:pic>
        <p:nvPicPr>
          <p:cNvPr id="593" name="Google Shape;593;p74"/>
          <p:cNvPicPr preferRelativeResize="0"/>
          <p:nvPr/>
        </p:nvPicPr>
        <p:blipFill>
          <a:blip r:embed="rId4">
            <a:alphaModFix/>
          </a:blip>
          <a:stretch>
            <a:fillRect/>
          </a:stretch>
        </p:blipFill>
        <p:spPr>
          <a:xfrm>
            <a:off x="661213" y="3890025"/>
            <a:ext cx="7648575" cy="100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5"/>
          <p:cNvSpPr txBox="1"/>
          <p:nvPr>
            <p:ph type="ctrTitle"/>
          </p:nvPr>
        </p:nvSpPr>
        <p:spPr>
          <a:xfrm>
            <a:off x="234275" y="111325"/>
            <a:ext cx="8520600" cy="89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Limitations of Bert</a:t>
            </a:r>
            <a:endParaRPr sz="3600"/>
          </a:p>
        </p:txBody>
      </p:sp>
      <p:sp>
        <p:nvSpPr>
          <p:cNvPr id="599" name="Google Shape;599;p75"/>
          <p:cNvSpPr txBox="1"/>
          <p:nvPr>
            <p:ph idx="1" type="subTitle"/>
          </p:nvPr>
        </p:nvSpPr>
        <p:spPr>
          <a:xfrm>
            <a:off x="311700" y="1064300"/>
            <a:ext cx="8520600" cy="27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Bert is not suitable for all NLP applications</a:t>
            </a:r>
            <a:endParaRPr sz="1300"/>
          </a:p>
          <a:p>
            <a:pPr indent="0" lvl="0" marL="0" rtl="0" algn="l">
              <a:spcBef>
                <a:spcPts val="0"/>
              </a:spcBef>
              <a:spcAft>
                <a:spcPts val="0"/>
              </a:spcAft>
              <a:buClr>
                <a:schemeClr val="dk1"/>
              </a:buClr>
              <a:buSzPts val="1100"/>
              <a:buFont typeface="Arial"/>
              <a:buNone/>
            </a:pPr>
            <a:r>
              <a:rPr lang="en" sz="1300"/>
              <a:t>- Bert is good at</a:t>
            </a:r>
            <a:endParaRPr sz="1300"/>
          </a:p>
          <a:p>
            <a:pPr indent="457200" lvl="0" marL="0" rtl="0" algn="l">
              <a:spcBef>
                <a:spcPts val="0"/>
              </a:spcBef>
              <a:spcAft>
                <a:spcPts val="0"/>
              </a:spcAft>
              <a:buClr>
                <a:schemeClr val="dk1"/>
              </a:buClr>
              <a:buSzPts val="1100"/>
              <a:buFont typeface="Arial"/>
              <a:buNone/>
            </a:pPr>
            <a:r>
              <a:rPr lang="en" sz="1300"/>
              <a:t>- </a:t>
            </a:r>
            <a:r>
              <a:rPr b="1" lang="en" sz="1300"/>
              <a:t>Classification</a:t>
            </a:r>
            <a:endParaRPr b="1" sz="1300"/>
          </a:p>
          <a:p>
            <a:pPr indent="0" lvl="0" marL="0" rtl="0" algn="l">
              <a:spcBef>
                <a:spcPts val="0"/>
              </a:spcBef>
              <a:spcAft>
                <a:spcPts val="0"/>
              </a:spcAft>
              <a:buClr>
                <a:schemeClr val="dk1"/>
              </a:buClr>
              <a:buSzPts val="1100"/>
              <a:buFont typeface="Arial"/>
              <a:buNone/>
            </a:pPr>
            <a:r>
              <a:rPr lang="en" sz="1300"/>
              <a:t>	- Named entity recognition</a:t>
            </a:r>
            <a:endParaRPr sz="1300"/>
          </a:p>
          <a:p>
            <a:pPr indent="0" lvl="0" marL="0" rtl="0" algn="l">
              <a:spcBef>
                <a:spcPts val="0"/>
              </a:spcBef>
              <a:spcAft>
                <a:spcPts val="0"/>
              </a:spcAft>
              <a:buClr>
                <a:schemeClr val="dk1"/>
              </a:buClr>
              <a:buSzPts val="1100"/>
              <a:buFont typeface="Arial"/>
              <a:buNone/>
            </a:pPr>
            <a:r>
              <a:rPr lang="en" sz="1300"/>
              <a:t>	- and part of speech tagging</a:t>
            </a:r>
            <a:endParaRPr sz="1300"/>
          </a:p>
          <a:p>
            <a:pPr indent="0" lvl="0" marL="0" rtl="0" algn="l">
              <a:spcBef>
                <a:spcPts val="0"/>
              </a:spcBef>
              <a:spcAft>
                <a:spcPts val="0"/>
              </a:spcAft>
              <a:buClr>
                <a:schemeClr val="dk1"/>
              </a:buClr>
              <a:buSzPts val="1100"/>
              <a:buFont typeface="Arial"/>
              <a:buNone/>
            </a:pPr>
            <a:r>
              <a:rPr lang="en" sz="1300"/>
              <a:t>	- question/answering</a:t>
            </a:r>
            <a:endParaRPr sz="1300"/>
          </a:p>
          <a:p>
            <a:pPr indent="0" lvl="0" marL="0" rtl="0" algn="l">
              <a:spcBef>
                <a:spcPts val="0"/>
              </a:spcBef>
              <a:spcAft>
                <a:spcPts val="0"/>
              </a:spcAft>
              <a:buClr>
                <a:schemeClr val="dk1"/>
              </a:buClr>
              <a:buSzPts val="1100"/>
              <a:buFont typeface="Arial"/>
              <a:buNone/>
            </a:pPr>
            <a:r>
              <a:rPr lang="en" sz="1300"/>
              <a:t>		- giving a passage of text</a:t>
            </a:r>
            <a:endParaRPr sz="1300"/>
          </a:p>
          <a:p>
            <a:pPr indent="0" lvl="0" marL="0" rtl="0" algn="l">
              <a:spcBef>
                <a:spcPts val="0"/>
              </a:spcBef>
              <a:spcAft>
                <a:spcPts val="0"/>
              </a:spcAft>
              <a:buClr>
                <a:schemeClr val="dk1"/>
              </a:buClr>
              <a:buSzPts val="1100"/>
              <a:buFont typeface="Arial"/>
              <a:buNone/>
            </a:pPr>
            <a:r>
              <a:rPr lang="en" sz="1300"/>
              <a:t>		- predicting whether that passage of text addresses the question that's being asked </a:t>
            </a:r>
            <a:endParaRPr sz="1300"/>
          </a:p>
          <a:p>
            <a:pPr indent="0" lvl="0" marL="0" rtl="0" algn="l">
              <a:spcBef>
                <a:spcPts val="0"/>
              </a:spcBef>
              <a:spcAft>
                <a:spcPts val="0"/>
              </a:spcAft>
              <a:buClr>
                <a:schemeClr val="dk1"/>
              </a:buClr>
              <a:buSzPts val="1100"/>
              <a:buFont typeface="Arial"/>
              <a:buNone/>
            </a:pPr>
            <a:r>
              <a:rPr lang="en" sz="1300"/>
              <a:t>		- trying to answer questions by pointing you to pieces of text</a:t>
            </a:r>
            <a:endParaRPr sz="1300"/>
          </a:p>
          <a:p>
            <a:pPr indent="0" lvl="0" marL="0" rtl="0" algn="l">
              <a:spcBef>
                <a:spcPts val="0"/>
              </a:spcBef>
              <a:spcAft>
                <a:spcPts val="0"/>
              </a:spcAft>
              <a:buClr>
                <a:schemeClr val="dk1"/>
              </a:buClr>
              <a:buSzPts val="1100"/>
              <a:buFont typeface="Arial"/>
              <a:buNone/>
            </a:pPr>
            <a:r>
              <a:rPr lang="en" sz="1300"/>
              <a:t>- Not good at</a:t>
            </a:r>
            <a:endParaRPr sz="1300"/>
          </a:p>
          <a:p>
            <a:pPr indent="0" lvl="0" marL="0" rtl="0" algn="l">
              <a:spcBef>
                <a:spcPts val="0"/>
              </a:spcBef>
              <a:spcAft>
                <a:spcPts val="0"/>
              </a:spcAft>
              <a:buClr>
                <a:schemeClr val="dk1"/>
              </a:buClr>
              <a:buSzPts val="1100"/>
              <a:buFont typeface="Arial"/>
              <a:buNone/>
            </a:pPr>
            <a:r>
              <a:rPr lang="en" sz="1300"/>
              <a:t>	- language modeling</a:t>
            </a:r>
            <a:endParaRPr sz="1300"/>
          </a:p>
          <a:p>
            <a:pPr indent="0" lvl="0" marL="0" rtl="0" algn="l">
              <a:spcBef>
                <a:spcPts val="0"/>
              </a:spcBef>
              <a:spcAft>
                <a:spcPts val="0"/>
              </a:spcAft>
              <a:buClr>
                <a:schemeClr val="dk1"/>
              </a:buClr>
              <a:buSzPts val="1100"/>
              <a:buFont typeface="Arial"/>
              <a:buNone/>
            </a:pPr>
            <a:r>
              <a:rPr lang="en" sz="1300"/>
              <a:t>		- What the next word in the sentence is likely to be</a:t>
            </a:r>
            <a:endParaRPr sz="1300"/>
          </a:p>
          <a:p>
            <a:pPr indent="0" lvl="0" marL="0" rtl="0" algn="l">
              <a:spcBef>
                <a:spcPts val="0"/>
              </a:spcBef>
              <a:spcAft>
                <a:spcPts val="0"/>
              </a:spcAft>
              <a:buClr>
                <a:schemeClr val="dk1"/>
              </a:buClr>
              <a:buSzPts val="1100"/>
              <a:buFont typeface="Arial"/>
              <a:buNone/>
            </a:pPr>
            <a:r>
              <a:rPr lang="en" sz="1300"/>
              <a:t>	- text generation or translation</a:t>
            </a:r>
            <a:endParaRPr sz="1300"/>
          </a:p>
          <a:p>
            <a:pPr indent="0" lvl="0" marL="0" rtl="0" algn="l">
              <a:spcBef>
                <a:spcPts val="0"/>
              </a:spcBef>
              <a:spcAft>
                <a:spcPts val="0"/>
              </a:spcAft>
              <a:buNone/>
            </a:pPr>
            <a:r>
              <a:t/>
            </a:r>
            <a:endParaRPr sz="13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endParaRPr/>
          </a:p>
        </p:txBody>
      </p:sp>
      <p:sp>
        <p:nvSpPr>
          <p:cNvPr id="605" name="Google Shape;605;p76"/>
          <p:cNvSpPr txBox="1"/>
          <p:nvPr>
            <p:ph idx="1" type="body"/>
          </p:nvPr>
        </p:nvSpPr>
        <p:spPr>
          <a:xfrm>
            <a:off x="287425" y="1116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Roles </a:t>
            </a:r>
            <a:endParaRPr/>
          </a:p>
          <a:p>
            <a:pPr indent="-317500" lvl="1" marL="914400" rtl="0" algn="l">
              <a:spcBef>
                <a:spcPts val="0"/>
              </a:spcBef>
              <a:spcAft>
                <a:spcPts val="0"/>
              </a:spcAft>
              <a:buSzPts val="1400"/>
              <a:buChar char="○"/>
            </a:pPr>
            <a:r>
              <a:rPr lang="en"/>
              <a:t>Alex Stern: Point of Contact, Data, Code, Writing</a:t>
            </a:r>
            <a:endParaRPr/>
          </a:p>
          <a:p>
            <a:pPr indent="-317500" lvl="1" marL="914400" rtl="0" algn="l">
              <a:spcBef>
                <a:spcPts val="0"/>
              </a:spcBef>
              <a:spcAft>
                <a:spcPts val="0"/>
              </a:spcAft>
              <a:buSzPts val="1400"/>
              <a:buChar char="○"/>
            </a:pPr>
            <a:r>
              <a:rPr lang="en"/>
              <a:t>Oretha Domfeh: Record Keeping, </a:t>
            </a:r>
            <a:r>
              <a:rPr lang="en"/>
              <a:t>Data, Code, Writing</a:t>
            </a:r>
            <a:endParaRPr/>
          </a:p>
          <a:p>
            <a:pPr indent="-317500" lvl="1" marL="914400" rtl="0" algn="l">
              <a:spcBef>
                <a:spcPts val="0"/>
              </a:spcBef>
              <a:spcAft>
                <a:spcPts val="0"/>
              </a:spcAft>
              <a:buSzPts val="1400"/>
              <a:buChar char="○"/>
            </a:pPr>
            <a:r>
              <a:rPr lang="en"/>
              <a:t>Ben Cosgro: </a:t>
            </a:r>
            <a:r>
              <a:rPr lang="en"/>
              <a:t>Record Keeping, Data, Code, Writing</a:t>
            </a:r>
            <a:endParaRPr/>
          </a:p>
          <a:p>
            <a:pPr indent="-317500" lvl="1" marL="914400" rtl="0" algn="l">
              <a:spcBef>
                <a:spcPts val="0"/>
              </a:spcBef>
              <a:spcAft>
                <a:spcPts val="0"/>
              </a:spcAft>
              <a:buSzPts val="1400"/>
              <a:buChar char="○"/>
            </a:pPr>
            <a:r>
              <a:rPr lang="en"/>
              <a:t>Keyu Chen: </a:t>
            </a:r>
            <a:r>
              <a:rPr lang="en"/>
              <a:t>Record Keeping, Data, Code, Writing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219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a:t>
            </a:r>
            <a:endParaRPr/>
          </a:p>
          <a:p>
            <a:pPr indent="0" lvl="0" marL="0" rtl="0" algn="l">
              <a:spcBef>
                <a:spcPts val="0"/>
              </a:spcBef>
              <a:spcAft>
                <a:spcPts val="0"/>
              </a:spcAft>
              <a:buNone/>
            </a:pPr>
            <a:r>
              <a:t/>
            </a:r>
            <a:endParaRPr/>
          </a:p>
        </p:txBody>
      </p:sp>
      <p:pic>
        <p:nvPicPr>
          <p:cNvPr id="177" name="Google Shape;177;p32"/>
          <p:cNvPicPr preferRelativeResize="0"/>
          <p:nvPr/>
        </p:nvPicPr>
        <p:blipFill rotWithShape="1">
          <a:blip r:embed="rId3">
            <a:alphaModFix/>
          </a:blip>
          <a:srcRect b="73466" l="-5219" r="-21" t="1598"/>
          <a:stretch/>
        </p:blipFill>
        <p:spPr>
          <a:xfrm>
            <a:off x="439375" y="1393525"/>
            <a:ext cx="7876747" cy="948177"/>
          </a:xfrm>
          <a:prstGeom prst="rect">
            <a:avLst/>
          </a:prstGeom>
          <a:noFill/>
          <a:ln>
            <a:noFill/>
          </a:ln>
        </p:spPr>
      </p:pic>
      <p:sp>
        <p:nvSpPr>
          <p:cNvPr id="178" name="Google Shape;178;p32"/>
          <p:cNvSpPr txBox="1"/>
          <p:nvPr/>
        </p:nvSpPr>
        <p:spPr>
          <a:xfrm>
            <a:off x="439375" y="888025"/>
            <a:ext cx="7665000" cy="461700"/>
          </a:xfrm>
          <a:prstGeom prst="rect">
            <a:avLst/>
          </a:prstGeom>
          <a:noFill/>
          <a:ln>
            <a:noFill/>
          </a:ln>
        </p:spPr>
        <p:txBody>
          <a:bodyPr anchorCtr="0" anchor="ctr"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Retrieves key information (company and product  names)</a:t>
            </a:r>
            <a:endParaRPr>
              <a:latin typeface="Open Sans"/>
              <a:ea typeface="Open Sans"/>
              <a:cs typeface="Open Sans"/>
              <a:sym typeface="Open Sans"/>
            </a:endParaRPr>
          </a:p>
        </p:txBody>
      </p:sp>
      <p:graphicFrame>
        <p:nvGraphicFramePr>
          <p:cNvPr id="179" name="Google Shape;179;p32"/>
          <p:cNvGraphicFramePr/>
          <p:nvPr/>
        </p:nvGraphicFramePr>
        <p:xfrm>
          <a:off x="1164650" y="2647288"/>
          <a:ext cx="3000000" cy="3000000"/>
        </p:xfrm>
        <a:graphic>
          <a:graphicData uri="http://schemas.openxmlformats.org/drawingml/2006/table">
            <a:tbl>
              <a:tblPr>
                <a:noFill/>
                <a:tableStyleId>{B670B92A-9D96-42E9-A4DE-9864CCD13FF8}</a:tableStyleId>
              </a:tblPr>
              <a:tblGrid>
                <a:gridCol w="2292975"/>
                <a:gridCol w="2009350"/>
                <a:gridCol w="2123850"/>
              </a:tblGrid>
              <a:tr h="374400">
                <a:tc>
                  <a:txBody>
                    <a:bodyPr/>
                    <a:lstStyle/>
                    <a:p>
                      <a:pPr indent="0" lvl="0" marL="0" rtl="0" algn="ctr">
                        <a:spcBef>
                          <a:spcPts val="0"/>
                        </a:spcBef>
                        <a:spcAft>
                          <a:spcPts val="0"/>
                        </a:spcAft>
                        <a:buNone/>
                      </a:pPr>
                      <a:r>
                        <a:rPr b="1" lang="en" sz="1100"/>
                        <a:t>Subset of Article Processed</a:t>
                      </a:r>
                      <a:endParaRPr b="1" sz="1100"/>
                    </a:p>
                  </a:txBody>
                  <a:tcPr marT="91425" marB="91425" marR="91425" marL="91425"/>
                </a:tc>
                <a:tc>
                  <a:txBody>
                    <a:bodyPr/>
                    <a:lstStyle/>
                    <a:p>
                      <a:pPr indent="0" lvl="0" marL="0" rtl="0" algn="ctr">
                        <a:spcBef>
                          <a:spcPts val="0"/>
                        </a:spcBef>
                        <a:spcAft>
                          <a:spcPts val="0"/>
                        </a:spcAft>
                        <a:buNone/>
                      </a:pPr>
                      <a:r>
                        <a:rPr b="1" lang="en" sz="1100"/>
                        <a:t>Company Names</a:t>
                      </a:r>
                      <a:endParaRPr b="1" sz="1100"/>
                    </a:p>
                  </a:txBody>
                  <a:tcPr marT="91425" marB="91425" marR="91425" marL="91425"/>
                </a:tc>
                <a:tc>
                  <a:txBody>
                    <a:bodyPr/>
                    <a:lstStyle/>
                    <a:p>
                      <a:pPr indent="0" lvl="0" marL="0" rtl="0" algn="ctr">
                        <a:spcBef>
                          <a:spcPts val="0"/>
                        </a:spcBef>
                        <a:spcAft>
                          <a:spcPts val="0"/>
                        </a:spcAft>
                        <a:buNone/>
                      </a:pPr>
                      <a:r>
                        <a:rPr b="1" lang="en" sz="1100"/>
                        <a:t>Product Names</a:t>
                      </a:r>
                      <a:endParaRPr b="1" sz="1100"/>
                    </a:p>
                  </a:txBody>
                  <a:tcPr marT="91425" marB="91425" marR="91425" marL="91425"/>
                </a:tc>
              </a:tr>
              <a:tr h="374400">
                <a:tc>
                  <a:txBody>
                    <a:bodyPr/>
                    <a:lstStyle/>
                    <a:p>
                      <a:pPr indent="0" lvl="0" marL="457200" rtl="0" algn="l">
                        <a:spcBef>
                          <a:spcPts val="0"/>
                        </a:spcBef>
                        <a:spcAft>
                          <a:spcPts val="0"/>
                        </a:spcAft>
                        <a:buNone/>
                      </a:pPr>
                      <a:r>
                        <a:rPr lang="en" sz="1100"/>
                        <a:t>Individual answers</a:t>
                      </a:r>
                      <a:endParaRPr sz="1100"/>
                    </a:p>
                  </a:txBody>
                  <a:tcPr marT="91425" marB="91425" marR="91425" marL="91425"/>
                </a:tc>
                <a:tc>
                  <a:txBody>
                    <a:bodyPr/>
                    <a:lstStyle/>
                    <a:p>
                      <a:pPr indent="0" lvl="0" marL="0" rtl="0" algn="ctr">
                        <a:spcBef>
                          <a:spcPts val="0"/>
                        </a:spcBef>
                        <a:spcAft>
                          <a:spcPts val="0"/>
                        </a:spcAft>
                        <a:buNone/>
                      </a:pPr>
                      <a:r>
                        <a:rPr lang="en" sz="1100"/>
                        <a:t>78%</a:t>
                      </a:r>
                      <a:endParaRPr sz="1100"/>
                    </a:p>
                  </a:txBody>
                  <a:tcPr marT="91425" marB="91425" marR="91425" marL="91425"/>
                </a:tc>
                <a:tc>
                  <a:txBody>
                    <a:bodyPr/>
                    <a:lstStyle/>
                    <a:p>
                      <a:pPr indent="0" lvl="0" marL="0" rtl="0" algn="ctr">
                        <a:spcBef>
                          <a:spcPts val="0"/>
                        </a:spcBef>
                        <a:spcAft>
                          <a:spcPts val="0"/>
                        </a:spcAft>
                        <a:buNone/>
                      </a:pPr>
                      <a:r>
                        <a:rPr lang="en" sz="1100"/>
                        <a:t>81%</a:t>
                      </a:r>
                      <a:endParaRPr sz="1100"/>
                    </a:p>
                  </a:txBody>
                  <a:tcPr marT="91425" marB="91425" marR="91425" marL="91425"/>
                </a:tc>
              </a:tr>
              <a:tr h="509175">
                <a:tc>
                  <a:txBody>
                    <a:bodyPr/>
                    <a:lstStyle/>
                    <a:p>
                      <a:pPr indent="0" lvl="0" marL="0" rtl="0" algn="ctr">
                        <a:spcBef>
                          <a:spcPts val="0"/>
                        </a:spcBef>
                        <a:spcAft>
                          <a:spcPts val="0"/>
                        </a:spcAft>
                        <a:buNone/>
                      </a:pPr>
                      <a:r>
                        <a:rPr lang="en" sz="1100"/>
                        <a:t>Combined Answers</a:t>
                      </a:r>
                      <a:endParaRPr sz="1100"/>
                    </a:p>
                    <a:p>
                      <a:pPr indent="0" lvl="0" marL="0" rtl="0" algn="ctr">
                        <a:spcBef>
                          <a:spcPts val="0"/>
                        </a:spcBef>
                        <a:spcAft>
                          <a:spcPts val="0"/>
                        </a:spcAft>
                        <a:buNone/>
                      </a:pPr>
                      <a:r>
                        <a:rPr lang="en" sz="1100"/>
                        <a:t>(title and title+lead)</a:t>
                      </a:r>
                      <a:endParaRPr sz="1100"/>
                    </a:p>
                  </a:txBody>
                  <a:tcPr marT="91425" marB="91425" marR="91425" marL="91425"/>
                </a:tc>
                <a:tc>
                  <a:txBody>
                    <a:bodyPr/>
                    <a:lstStyle/>
                    <a:p>
                      <a:pPr indent="0" lvl="0" marL="0" rtl="0" algn="ctr">
                        <a:spcBef>
                          <a:spcPts val="0"/>
                        </a:spcBef>
                        <a:spcAft>
                          <a:spcPts val="0"/>
                        </a:spcAft>
                        <a:buNone/>
                      </a:pPr>
                      <a:r>
                        <a:rPr lang="en" sz="1100"/>
                        <a:t>97%</a:t>
                      </a:r>
                      <a:endParaRPr sz="1100"/>
                    </a:p>
                  </a:txBody>
                  <a:tcPr marT="91425" marB="91425" marR="91425" marL="91425"/>
                </a:tc>
                <a:tc>
                  <a:txBody>
                    <a:bodyPr/>
                    <a:lstStyle/>
                    <a:p>
                      <a:pPr indent="0" lvl="0" marL="0" rtl="0" algn="ctr">
                        <a:spcBef>
                          <a:spcPts val="0"/>
                        </a:spcBef>
                        <a:spcAft>
                          <a:spcPts val="0"/>
                        </a:spcAft>
                        <a:buNone/>
                      </a:pPr>
                      <a:r>
                        <a:rPr lang="en" sz="1100"/>
                        <a:t>91%</a:t>
                      </a:r>
                      <a:endParaRPr sz="1100"/>
                    </a:p>
                  </a:txBody>
                  <a:tcPr marT="91425" marB="91425" marR="91425" marL="91425"/>
                </a:tc>
              </a:tr>
              <a:tr h="349350">
                <a:tc>
                  <a:txBody>
                    <a:bodyPr/>
                    <a:lstStyle/>
                    <a:p>
                      <a:pPr indent="0" lvl="0" marL="0" rtl="0" algn="ctr">
                        <a:spcBef>
                          <a:spcPts val="0"/>
                        </a:spcBef>
                        <a:spcAft>
                          <a:spcPts val="0"/>
                        </a:spcAft>
                        <a:buNone/>
                      </a:pPr>
                      <a:r>
                        <a:rPr lang="en" sz="1100"/>
                        <a:t>Combined answers</a:t>
                      </a:r>
                      <a:endParaRPr sz="1100"/>
                    </a:p>
                    <a:p>
                      <a:pPr indent="0" lvl="0" marL="0" rtl="0" algn="ctr">
                        <a:spcBef>
                          <a:spcPts val="0"/>
                        </a:spcBef>
                        <a:spcAft>
                          <a:spcPts val="0"/>
                        </a:spcAft>
                        <a:buNone/>
                      </a:pPr>
                      <a:r>
                        <a:rPr lang="en" sz="1100"/>
                        <a:t>(title+lead)</a:t>
                      </a:r>
                      <a:endParaRPr sz="1100"/>
                    </a:p>
                  </a:txBody>
                  <a:tcPr marT="91425" marB="91425" marR="91425" marL="91425"/>
                </a:tc>
                <a:tc>
                  <a:txBody>
                    <a:bodyPr/>
                    <a:lstStyle/>
                    <a:p>
                      <a:pPr indent="0" lvl="0" marL="0" rtl="0" algn="ctr">
                        <a:spcBef>
                          <a:spcPts val="0"/>
                        </a:spcBef>
                        <a:spcAft>
                          <a:spcPts val="0"/>
                        </a:spcAft>
                        <a:buNone/>
                      </a:pPr>
                      <a:r>
                        <a:rPr lang="en" sz="1100"/>
                        <a:t>94%</a:t>
                      </a:r>
                      <a:endParaRPr sz="1100"/>
                    </a:p>
                  </a:txBody>
                  <a:tcPr marT="91425" marB="91425" marR="91425" marL="91425"/>
                </a:tc>
                <a:tc>
                  <a:txBody>
                    <a:bodyPr/>
                    <a:lstStyle/>
                    <a:p>
                      <a:pPr indent="0" lvl="0" marL="0" rtl="0" algn="ctr">
                        <a:spcBef>
                          <a:spcPts val="0"/>
                        </a:spcBef>
                        <a:spcAft>
                          <a:spcPts val="0"/>
                        </a:spcAft>
                        <a:buNone/>
                      </a:pPr>
                      <a:r>
                        <a:rPr lang="en" sz="1100"/>
                        <a:t>91%</a:t>
                      </a:r>
                      <a:endParaRPr sz="1100"/>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ctrTitle"/>
          </p:nvPr>
        </p:nvSpPr>
        <p:spPr>
          <a:xfrm>
            <a:off x="311700" y="535300"/>
            <a:ext cx="8520600" cy="12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Project Description: Detecting Product Innovation in News Articles </a:t>
            </a:r>
            <a:r>
              <a:rPr lang="en" sz="1400"/>
              <a:t>(</a:t>
            </a:r>
            <a:r>
              <a:rPr b="1" lang="en" sz="1400"/>
              <a:t>Sponsor</a:t>
            </a:r>
            <a:r>
              <a:rPr lang="en" sz="1400"/>
              <a:t>: UVA Biocomplexity Institute &amp; Initiative (</a:t>
            </a:r>
            <a:r>
              <a:rPr b="1" lang="en" sz="1400"/>
              <a:t>BII</a:t>
            </a:r>
            <a:r>
              <a:rPr lang="en" sz="1400"/>
              <a:t>))</a:t>
            </a:r>
            <a:endParaRPr sz="2800"/>
          </a:p>
          <a:p>
            <a:pPr indent="0" lvl="0" marL="0" rtl="0" algn="ctr">
              <a:spcBef>
                <a:spcPts val="0"/>
              </a:spcBef>
              <a:spcAft>
                <a:spcPts val="0"/>
              </a:spcAft>
              <a:buNone/>
            </a:pPr>
            <a:r>
              <a:t/>
            </a:r>
            <a:endParaRPr/>
          </a:p>
        </p:txBody>
      </p:sp>
      <p:sp>
        <p:nvSpPr>
          <p:cNvPr id="611" name="Google Shape;611;p77"/>
          <p:cNvSpPr txBox="1"/>
          <p:nvPr>
            <p:ph idx="1" type="subTitle"/>
          </p:nvPr>
        </p:nvSpPr>
        <p:spPr>
          <a:xfrm>
            <a:off x="507750" y="1325375"/>
            <a:ext cx="7616400" cy="2691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Char char="●"/>
            </a:pPr>
            <a:r>
              <a:rPr lang="en" sz="1600">
                <a:solidFill>
                  <a:srgbClr val="666666"/>
                </a:solidFill>
              </a:rPr>
              <a:t>Description: </a:t>
            </a:r>
            <a:r>
              <a:rPr lang="en" sz="1300">
                <a:solidFill>
                  <a:srgbClr val="666666"/>
                </a:solidFill>
              </a:rPr>
              <a:t>This project aims to develop methods to identify and to measure business innovation by focusing on opportunity data (e.g., news articles). We aim to leverage natural language processing (NLP) and machine learning methods to measure business innovation using non-traditional data sources to enrich and complement current innovation measures. </a:t>
            </a:r>
            <a:endParaRPr sz="1300">
              <a:solidFill>
                <a:srgbClr val="666666"/>
              </a:solidFill>
            </a:endParaRPr>
          </a:p>
          <a:p>
            <a:pPr indent="0" lvl="0" marL="0" rtl="0" algn="l">
              <a:lnSpc>
                <a:spcPct val="115000"/>
              </a:lnSpc>
              <a:spcBef>
                <a:spcPts val="1600"/>
              </a:spcBef>
              <a:spcAft>
                <a:spcPts val="0"/>
              </a:spcAft>
              <a:buNone/>
            </a:pPr>
            <a:r>
              <a:t/>
            </a:r>
            <a:endParaRPr sz="1100">
              <a:solidFill>
                <a:srgbClr val="666666"/>
              </a:solidFill>
            </a:endParaRPr>
          </a:p>
          <a:p>
            <a:pPr indent="0" lvl="0" marL="0" rtl="0" algn="ctr">
              <a:spcBef>
                <a:spcPts val="16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311700" y="445025"/>
            <a:ext cx="85206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0"/>
              <a:t>Lecture review</a:t>
            </a:r>
            <a:endParaRPr sz="9500"/>
          </a:p>
          <a:p>
            <a:pPr indent="0" lvl="0" marL="0" rtl="0" algn="l">
              <a:spcBef>
                <a:spcPts val="0"/>
              </a:spcBef>
              <a:spcAft>
                <a:spcPts val="0"/>
              </a:spcAft>
              <a:buNone/>
            </a:pPr>
            <a:r>
              <a:t/>
            </a:r>
            <a:endParaRPr sz="9500"/>
          </a:p>
          <a:p>
            <a:pPr indent="0" lvl="0" marL="0" rtl="0" algn="l">
              <a:spcBef>
                <a:spcPts val="0"/>
              </a:spcBef>
              <a:spcAft>
                <a:spcPts val="0"/>
              </a:spcAft>
              <a:buNone/>
            </a:pPr>
            <a:r>
              <a:t/>
            </a:r>
            <a:endParaRPr sz="9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txBox="1"/>
          <p:nvPr>
            <p:ph type="title"/>
          </p:nvPr>
        </p:nvSpPr>
        <p:spPr>
          <a:xfrm>
            <a:off x="311700" y="445025"/>
            <a:ext cx="85206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0"/>
              <a:t>Lecture review</a:t>
            </a:r>
            <a:endParaRPr sz="9500"/>
          </a:p>
          <a:p>
            <a:pPr indent="0" lvl="0" marL="0" rtl="0" algn="l">
              <a:spcBef>
                <a:spcPts val="0"/>
              </a:spcBef>
              <a:spcAft>
                <a:spcPts val="0"/>
              </a:spcAft>
              <a:buNone/>
            </a:pPr>
            <a:r>
              <a:rPr lang="en" sz="9500"/>
              <a:t>Keyu Chen</a:t>
            </a:r>
            <a:endParaRPr sz="9500"/>
          </a:p>
          <a:p>
            <a:pPr indent="0" lvl="0" marL="0" rtl="0" algn="l">
              <a:spcBef>
                <a:spcPts val="0"/>
              </a:spcBef>
              <a:spcAft>
                <a:spcPts val="0"/>
              </a:spcAft>
              <a:buNone/>
            </a:pPr>
            <a:r>
              <a:t/>
            </a:r>
            <a:endParaRPr sz="9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 (QA)	</a:t>
            </a:r>
            <a:endParaRPr/>
          </a:p>
        </p:txBody>
      </p:sp>
      <p:sp>
        <p:nvSpPr>
          <p:cNvPr id="627" name="Google Shape;627;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task of retrieving answers to a given question. </a:t>
            </a:r>
            <a:endParaRPr/>
          </a:p>
          <a:p>
            <a:pPr indent="-342900" lvl="0" marL="457200" rtl="0" algn="l">
              <a:spcBef>
                <a:spcPts val="0"/>
              </a:spcBef>
              <a:spcAft>
                <a:spcPts val="0"/>
              </a:spcAft>
              <a:buSzPts val="1800"/>
              <a:buChar char="-"/>
            </a:pPr>
            <a:r>
              <a:rPr lang="en"/>
              <a:t>It is an intelligent search engine based on natural language processing and information retrieval techniques. </a:t>
            </a:r>
            <a:endParaRPr/>
          </a:p>
          <a:p>
            <a:pPr indent="-342900" lvl="0" marL="457200" rtl="0" algn="l">
              <a:spcBef>
                <a:spcPts val="0"/>
              </a:spcBef>
              <a:spcAft>
                <a:spcPts val="0"/>
              </a:spcAft>
              <a:buSzPts val="1800"/>
              <a:buChar char="-"/>
            </a:pPr>
            <a:r>
              <a:rPr lang="en"/>
              <a:t>It has been explored both in the open-domain setting [1] and domain-specific settings</a:t>
            </a:r>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Reviewed articles	</a:t>
            </a:r>
            <a:endParaRPr/>
          </a:p>
        </p:txBody>
      </p:sp>
      <p:sp>
        <p:nvSpPr>
          <p:cNvPr id="633" name="Google Shape;633;p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Adapting BERT question answering for the medical domain</a:t>
            </a:r>
            <a:endParaRPr/>
          </a:p>
          <a:p>
            <a:pPr indent="-342900" lvl="0" marL="457200" rtl="0" algn="l">
              <a:spcBef>
                <a:spcPts val="0"/>
              </a:spcBef>
              <a:spcAft>
                <a:spcPts val="0"/>
              </a:spcAft>
              <a:buSzPts val="1800"/>
              <a:buAutoNum type="arabicPeriod"/>
            </a:pPr>
            <a:r>
              <a:rPr lang="en"/>
              <a:t>Extending Google-BERT as Question and Answering model and Chatbot</a:t>
            </a:r>
            <a:endParaRPr/>
          </a:p>
          <a:p>
            <a:pPr indent="-342900" lvl="0" marL="457200" rtl="0" algn="l">
              <a:spcBef>
                <a:spcPts val="0"/>
              </a:spcBef>
              <a:spcAft>
                <a:spcPts val="0"/>
              </a:spcAft>
              <a:buSzPts val="1800"/>
              <a:buAutoNum type="arabicPeriod"/>
            </a:pPr>
            <a:r>
              <a:rPr lang="en"/>
              <a:t>Deep scaled dot-product attention based domain adaptation model for biomedical question answering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t>Some examples of natural language document collections used for question answering systems include:</a:t>
            </a:r>
            <a:endParaRPr sz="2000"/>
          </a:p>
        </p:txBody>
      </p:sp>
      <p:sp>
        <p:nvSpPr>
          <p:cNvPr id="639" name="Google Shape;639;p82"/>
          <p:cNvSpPr txBox="1"/>
          <p:nvPr>
            <p:ph idx="1" type="body"/>
          </p:nvPr>
        </p:nvSpPr>
        <p:spPr>
          <a:xfrm>
            <a:off x="210325" y="663300"/>
            <a:ext cx="8520600" cy="293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a:p>
            <a:pPr indent="-342900" lvl="0" marL="457200" marR="0" rtl="0" algn="l">
              <a:lnSpc>
                <a:spcPct val="115000"/>
              </a:lnSpc>
              <a:spcBef>
                <a:spcPts val="1600"/>
              </a:spcBef>
              <a:spcAft>
                <a:spcPts val="0"/>
              </a:spcAft>
              <a:buSzPts val="1800"/>
              <a:buChar char="●"/>
            </a:pPr>
            <a:r>
              <a:rPr lang="en"/>
              <a:t>a local collection of reference texts</a:t>
            </a:r>
            <a:endParaRPr/>
          </a:p>
          <a:p>
            <a:pPr indent="-342900" lvl="0" marL="457200" marR="0" rtl="0" algn="l">
              <a:lnSpc>
                <a:spcPct val="115000"/>
              </a:lnSpc>
              <a:spcBef>
                <a:spcPts val="0"/>
              </a:spcBef>
              <a:spcAft>
                <a:spcPts val="0"/>
              </a:spcAft>
              <a:buSzPts val="1800"/>
              <a:buChar char="●"/>
            </a:pPr>
            <a:r>
              <a:rPr lang="en"/>
              <a:t>internal organization documents and web pages</a:t>
            </a:r>
            <a:endParaRPr/>
          </a:p>
          <a:p>
            <a:pPr indent="-342900" lvl="0" marL="457200" marR="0" rtl="0" algn="l">
              <a:lnSpc>
                <a:spcPct val="115000"/>
              </a:lnSpc>
              <a:spcBef>
                <a:spcPts val="0"/>
              </a:spcBef>
              <a:spcAft>
                <a:spcPts val="0"/>
              </a:spcAft>
              <a:buSzPts val="1800"/>
              <a:buChar char="●"/>
            </a:pPr>
            <a:r>
              <a:rPr lang="en"/>
              <a:t>compiled </a:t>
            </a:r>
            <a:r>
              <a:rPr lang="en">
                <a:uFill>
                  <a:noFill/>
                </a:uFill>
                <a:hlinkClick r:id="rId3"/>
              </a:rPr>
              <a:t>newswire</a:t>
            </a:r>
            <a:r>
              <a:rPr lang="en"/>
              <a:t> reports</a:t>
            </a:r>
            <a:endParaRPr/>
          </a:p>
          <a:p>
            <a:pPr indent="-342900" lvl="0" marL="457200" marR="0" rtl="0" algn="l">
              <a:lnSpc>
                <a:spcPct val="115000"/>
              </a:lnSpc>
              <a:spcBef>
                <a:spcPts val="0"/>
              </a:spcBef>
              <a:spcAft>
                <a:spcPts val="0"/>
              </a:spcAft>
              <a:buSzPts val="1800"/>
              <a:buChar char="●"/>
            </a:pPr>
            <a:r>
              <a:rPr lang="en"/>
              <a:t>a set of </a:t>
            </a:r>
            <a:r>
              <a:rPr lang="en">
                <a:uFill>
                  <a:noFill/>
                </a:uFill>
                <a:hlinkClick r:id="rId4"/>
              </a:rPr>
              <a:t>Wikipedia</a:t>
            </a:r>
            <a:r>
              <a:rPr lang="en"/>
              <a:t> pages</a:t>
            </a:r>
            <a:endParaRPr/>
          </a:p>
          <a:p>
            <a:pPr indent="-342900" lvl="0" marL="457200" marR="0" rtl="0" algn="l">
              <a:lnSpc>
                <a:spcPct val="115000"/>
              </a:lnSpc>
              <a:spcBef>
                <a:spcPts val="0"/>
              </a:spcBef>
              <a:spcAft>
                <a:spcPts val="0"/>
              </a:spcAft>
              <a:buSzPts val="1800"/>
              <a:buChar char="●"/>
            </a:pPr>
            <a:r>
              <a:rPr lang="en"/>
              <a:t>a subset of </a:t>
            </a:r>
            <a:r>
              <a:rPr lang="en">
                <a:uFill>
                  <a:noFill/>
                </a:uFill>
                <a:hlinkClick r:id="rId5"/>
              </a:rPr>
              <a:t>World Wide Web</a:t>
            </a:r>
            <a:r>
              <a:rPr lang="en"/>
              <a:t> pages</a:t>
            </a:r>
            <a:endParaRPr sz="1050">
              <a:solidFill>
                <a:srgbClr val="202122"/>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None/>
            </a:pPr>
            <a:r>
              <a:rPr lang="en"/>
              <a:t>Question answering research attempts to deal with a wide range of question types including: fact, list, </a:t>
            </a:r>
            <a:r>
              <a:rPr lang="en">
                <a:uFill>
                  <a:noFill/>
                </a:uFill>
                <a:hlinkClick r:id="rId6"/>
              </a:rPr>
              <a:t>definition</a:t>
            </a:r>
            <a:r>
              <a:rPr lang="en"/>
              <a:t>, How, Why, hypothetical, semantically constrained, and cross-lingual questions.</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t>Article: </a:t>
            </a:r>
            <a:r>
              <a:rPr lang="en" sz="2000"/>
              <a:t>Adapting BERT question answering for the medical domain</a:t>
            </a:r>
            <a:endParaRPr sz="2000"/>
          </a:p>
        </p:txBody>
      </p:sp>
      <p:sp>
        <p:nvSpPr>
          <p:cNvPr id="645" name="Google Shape;645;p83"/>
          <p:cNvSpPr txBox="1"/>
          <p:nvPr>
            <p:ph idx="1" type="body"/>
          </p:nvPr>
        </p:nvSpPr>
        <p:spPr>
          <a:xfrm>
            <a:off x="235675" y="1012950"/>
            <a:ext cx="8520600" cy="3302700"/>
          </a:xfrm>
          <a:prstGeom prst="rect">
            <a:avLst/>
          </a:prstGeom>
        </p:spPr>
        <p:txBody>
          <a:bodyPr anchorCtr="0" anchor="t" bIns="91425" lIns="91425" spcFirstLastPara="1" rIns="91425" wrap="square" tIns="91425">
            <a:noAutofit/>
          </a:bodyPr>
          <a:lstStyle/>
          <a:p>
            <a:pPr indent="0" lvl="0" marL="0" rtl="0" algn="l">
              <a:lnSpc>
                <a:spcPct val="218181"/>
              </a:lnSpc>
              <a:spcBef>
                <a:spcPts val="1400"/>
              </a:spcBef>
              <a:spcAft>
                <a:spcPts val="0"/>
              </a:spcAft>
              <a:buNone/>
            </a:pPr>
            <a:r>
              <a:rPr lang="en"/>
              <a:t>Key takeaway:</a:t>
            </a:r>
            <a:endParaRPr sz="1000">
              <a:solidFill>
                <a:srgbClr val="292929"/>
              </a:solidFill>
              <a:highlight>
                <a:srgbClr val="FFFFFF"/>
              </a:highlight>
              <a:latin typeface="Georgia"/>
              <a:ea typeface="Georgia"/>
              <a:cs typeface="Georgia"/>
              <a:sym typeface="Georgia"/>
            </a:endParaRPr>
          </a:p>
          <a:p>
            <a:pPr indent="-342900" lvl="0" marL="457200" marR="0" rtl="0" algn="l">
              <a:lnSpc>
                <a:spcPct val="115000"/>
              </a:lnSpc>
              <a:spcBef>
                <a:spcPts val="0"/>
              </a:spcBef>
              <a:spcAft>
                <a:spcPts val="0"/>
              </a:spcAft>
              <a:buSzPts val="1800"/>
              <a:buChar char="●"/>
            </a:pPr>
            <a:r>
              <a:rPr lang="en"/>
              <a:t>Models trained on the general domain dataset do not perform well on the domain-specific datasets.</a:t>
            </a:r>
            <a:endParaRPr/>
          </a:p>
          <a:p>
            <a:pPr indent="-342900" lvl="0" marL="457200" marR="0" rtl="0" algn="l">
              <a:lnSpc>
                <a:spcPct val="115000"/>
              </a:lnSpc>
              <a:spcBef>
                <a:spcPts val="0"/>
              </a:spcBef>
              <a:spcAft>
                <a:spcPts val="0"/>
              </a:spcAft>
              <a:buSzPts val="1800"/>
              <a:buChar char="●"/>
            </a:pPr>
            <a:r>
              <a:rPr lang="en"/>
              <a:t>To adapt to the domain, task-driven </a:t>
            </a:r>
            <a:r>
              <a:rPr lang="en"/>
              <a:t>fine-tuning</a:t>
            </a:r>
            <a:r>
              <a:rPr lang="en"/>
              <a:t> with domain-specific QA dataset is one of the most important steps.</a:t>
            </a:r>
            <a:endParaRPr/>
          </a:p>
          <a:p>
            <a:pPr indent="-342900" lvl="0" marL="457200" marR="0" rtl="0" algn="l">
              <a:lnSpc>
                <a:spcPct val="115000"/>
              </a:lnSpc>
              <a:spcBef>
                <a:spcPts val="0"/>
              </a:spcBef>
              <a:spcAft>
                <a:spcPts val="0"/>
              </a:spcAft>
              <a:buSzPts val="1800"/>
              <a:buChar char="●"/>
            </a:pPr>
            <a:r>
              <a:rPr lang="en"/>
              <a:t>Domain adaptation by LM training with limited data (with only available paragraphs or clinical notes from QA dataset) gives a marginal improvement in performance.</a:t>
            </a:r>
            <a:endParaRPr/>
          </a:p>
          <a:p>
            <a:pPr indent="-342900" lvl="0" marL="457200" marR="0" rtl="0" algn="l">
              <a:lnSpc>
                <a:spcPct val="115000"/>
              </a:lnSpc>
              <a:spcBef>
                <a:spcPts val="0"/>
              </a:spcBef>
              <a:spcAft>
                <a:spcPts val="0"/>
              </a:spcAft>
              <a:buSzPts val="1800"/>
              <a:buChar char="●"/>
            </a:pPr>
            <a:r>
              <a:rPr lang="en"/>
              <a:t>Adding domain-specific words by replacing the placeholder from the original vocabulary helps the model to learn those words better.</a:t>
            </a:r>
            <a:endParaRPr sz="10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4"/>
          <p:cNvSpPr txBox="1"/>
          <p:nvPr>
            <p:ph type="title"/>
          </p:nvPr>
        </p:nvSpPr>
        <p:spPr>
          <a:xfrm>
            <a:off x="676650" y="126850"/>
            <a:ext cx="77907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Article: </a:t>
            </a:r>
            <a:r>
              <a:rPr lang="en" sz="2000"/>
              <a:t>Extending </a:t>
            </a:r>
            <a:r>
              <a:rPr lang="en" sz="2000"/>
              <a:t>Google-BERT as Question and Answering model and Chatbot</a:t>
            </a:r>
            <a:endParaRPr sz="2000"/>
          </a:p>
        </p:txBody>
      </p:sp>
      <p:pic>
        <p:nvPicPr>
          <p:cNvPr id="651" name="Google Shape;651;p84"/>
          <p:cNvPicPr preferRelativeResize="0"/>
          <p:nvPr/>
        </p:nvPicPr>
        <p:blipFill>
          <a:blip r:embed="rId3">
            <a:alphaModFix/>
          </a:blip>
          <a:stretch>
            <a:fillRect/>
          </a:stretch>
        </p:blipFill>
        <p:spPr>
          <a:xfrm>
            <a:off x="539400" y="596725"/>
            <a:ext cx="7700601" cy="4057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85"/>
          <p:cNvPicPr preferRelativeResize="0"/>
          <p:nvPr/>
        </p:nvPicPr>
        <p:blipFill>
          <a:blip r:embed="rId3">
            <a:alphaModFix/>
          </a:blip>
          <a:stretch>
            <a:fillRect/>
          </a:stretch>
        </p:blipFill>
        <p:spPr>
          <a:xfrm>
            <a:off x="0" y="738125"/>
            <a:ext cx="3742300" cy="4361924"/>
          </a:xfrm>
          <a:prstGeom prst="rect">
            <a:avLst/>
          </a:prstGeom>
          <a:noFill/>
          <a:ln>
            <a:noFill/>
          </a:ln>
        </p:spPr>
      </p:pic>
      <p:sp>
        <p:nvSpPr>
          <p:cNvPr id="657" name="Google Shape;657;p85"/>
          <p:cNvSpPr txBox="1"/>
          <p:nvPr/>
        </p:nvSpPr>
        <p:spPr>
          <a:xfrm>
            <a:off x="4568400" y="500325"/>
            <a:ext cx="4412700" cy="43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Deep scaled dot-product attention based domain adaptation model for biomedical question answering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4 layers: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BERT embedding</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Encoding</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Matching </a:t>
            </a:r>
            <a:r>
              <a:rPr lang="en">
                <a:latin typeface="Open Sans"/>
                <a:ea typeface="Open Sans"/>
                <a:cs typeface="Open Sans"/>
                <a:sym typeface="Open Sans"/>
              </a:rPr>
              <a:t>interaction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Answer layer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hidden representation of each token for question and passage is generated by BioBERT which effectively leverages domain specific knowledge from a large set of unannotated biomedical texts.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658" name="Google Shape;658;p85"/>
          <p:cNvSpPr txBox="1"/>
          <p:nvPr/>
        </p:nvSpPr>
        <p:spPr>
          <a:xfrm>
            <a:off x="0" y="0"/>
            <a:ext cx="74175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PT Sans Narrow"/>
                <a:ea typeface="PT Sans Narrow"/>
                <a:cs typeface="PT Sans Narrow"/>
                <a:sym typeface="PT Sans Narrow"/>
              </a:rPr>
              <a:t>Deep scaled dot-product attention based domain adaptation model for biomedical question answering</a:t>
            </a:r>
            <a:endParaRPr b="1" sz="2000">
              <a:solidFill>
                <a:schemeClr val="accent1"/>
              </a:solidFill>
              <a:latin typeface="PT Sans Narrow"/>
              <a:ea typeface="PT Sans Narrow"/>
              <a:cs typeface="PT Sans Narrow"/>
              <a:sym typeface="PT Sans Narro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6"/>
          <p:cNvSpPr txBox="1"/>
          <p:nvPr>
            <p:ph type="title"/>
          </p:nvPr>
        </p:nvSpPr>
        <p:spPr>
          <a:xfrm>
            <a:off x="311700" y="445025"/>
            <a:ext cx="85206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0"/>
              <a:t>Lecture review</a:t>
            </a:r>
            <a:endParaRPr sz="9500"/>
          </a:p>
          <a:p>
            <a:pPr indent="0" lvl="0" marL="0" rtl="0" algn="l">
              <a:spcBef>
                <a:spcPts val="0"/>
              </a:spcBef>
              <a:spcAft>
                <a:spcPts val="0"/>
              </a:spcAft>
              <a:buNone/>
            </a:pPr>
            <a:r>
              <a:rPr lang="en" sz="9500"/>
              <a:t>Alex Stern</a:t>
            </a:r>
            <a:endParaRPr sz="9500"/>
          </a:p>
          <a:p>
            <a:pPr indent="0" lvl="0" marL="0" rtl="0" algn="l">
              <a:spcBef>
                <a:spcPts val="0"/>
              </a:spcBef>
              <a:spcAft>
                <a:spcPts val="0"/>
              </a:spcAft>
              <a:buNone/>
            </a:pPr>
            <a:r>
              <a:t/>
            </a:r>
            <a:endParaRPr sz="9500"/>
          </a:p>
          <a:p>
            <a:pPr indent="0" lvl="0" marL="0" rtl="0" algn="l">
              <a:spcBef>
                <a:spcPts val="0"/>
              </a:spcBef>
              <a:spcAft>
                <a:spcPts val="0"/>
              </a:spcAft>
              <a:buNone/>
            </a:pPr>
            <a:r>
              <a:t/>
            </a:r>
            <a:endParaRPr sz="9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311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85" name="Google Shape;185;p33"/>
          <p:cNvPicPr preferRelativeResize="0"/>
          <p:nvPr/>
        </p:nvPicPr>
        <p:blipFill>
          <a:blip r:embed="rId3">
            <a:alphaModFix/>
          </a:blip>
          <a:stretch>
            <a:fillRect/>
          </a:stretch>
        </p:blipFill>
        <p:spPr>
          <a:xfrm>
            <a:off x="428750" y="1152425"/>
            <a:ext cx="3205525" cy="3787324"/>
          </a:xfrm>
          <a:prstGeom prst="rect">
            <a:avLst/>
          </a:prstGeom>
          <a:noFill/>
          <a:ln>
            <a:noFill/>
          </a:ln>
        </p:spPr>
      </p:pic>
      <p:graphicFrame>
        <p:nvGraphicFramePr>
          <p:cNvPr id="186" name="Google Shape;186;p33"/>
          <p:cNvGraphicFramePr/>
          <p:nvPr/>
        </p:nvGraphicFramePr>
        <p:xfrm>
          <a:off x="4704300" y="2022355"/>
          <a:ext cx="3000000" cy="3000000"/>
        </p:xfrm>
        <a:graphic>
          <a:graphicData uri="http://schemas.openxmlformats.org/drawingml/2006/table">
            <a:tbl>
              <a:tblPr>
                <a:noFill/>
                <a:tableStyleId>{B670B92A-9D96-42E9-A4DE-9864CCD13FF8}</a:tableStyleId>
              </a:tblPr>
              <a:tblGrid>
                <a:gridCol w="1744875"/>
                <a:gridCol w="1744875"/>
              </a:tblGrid>
              <a:tr h="841075">
                <a:tc gridSpan="2">
                  <a:txBody>
                    <a:bodyPr/>
                    <a:lstStyle/>
                    <a:p>
                      <a:pPr indent="0" lvl="0" marL="0" rtl="0" algn="ctr">
                        <a:spcBef>
                          <a:spcPts val="0"/>
                        </a:spcBef>
                        <a:spcAft>
                          <a:spcPts val="0"/>
                        </a:spcAft>
                        <a:buNone/>
                      </a:pPr>
                      <a:r>
                        <a:rPr b="1" lang="en"/>
                        <a:t>Comparison of Top 50 Unique Companies in QA and NER results to other Databases</a:t>
                      </a:r>
                      <a:endParaRPr b="1"/>
                    </a:p>
                  </a:txBody>
                  <a:tcPr marT="91425" marB="91425" marR="91425" marL="91425"/>
                </a:tc>
                <a:tc hMerge="1"/>
              </a:tr>
              <a:tr h="836175">
                <a:tc>
                  <a:txBody>
                    <a:bodyPr/>
                    <a:lstStyle/>
                    <a:p>
                      <a:pPr indent="0" lvl="0" marL="0" rtl="0" algn="ctr">
                        <a:spcBef>
                          <a:spcPts val="0"/>
                        </a:spcBef>
                        <a:spcAft>
                          <a:spcPts val="0"/>
                        </a:spcAft>
                        <a:buNone/>
                      </a:pPr>
                      <a:r>
                        <a:rPr i="1" lang="en"/>
                        <a:t>National Drug Codes</a:t>
                      </a:r>
                      <a:endParaRPr i="1"/>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r h="836175">
                <a:tc>
                  <a:txBody>
                    <a:bodyPr/>
                    <a:lstStyle/>
                    <a:p>
                      <a:pPr indent="0" lvl="0" marL="0" rtl="0" algn="ctr">
                        <a:spcBef>
                          <a:spcPts val="0"/>
                        </a:spcBef>
                        <a:spcAft>
                          <a:spcPts val="0"/>
                        </a:spcAft>
                        <a:buNone/>
                      </a:pPr>
                      <a:r>
                        <a:rPr i="1" lang="en"/>
                        <a:t>FDA Drug Approvals</a:t>
                      </a:r>
                      <a:endParaRPr i="1"/>
                    </a:p>
                  </a:txBody>
                  <a:tcPr marT="91425" marB="91425" marR="91425" marL="91425"/>
                </a:tc>
                <a:tc>
                  <a:txBody>
                    <a:bodyPr/>
                    <a:lstStyle/>
                    <a:p>
                      <a:pPr indent="0" lvl="0" marL="0" rtl="0" algn="ctr">
                        <a:spcBef>
                          <a:spcPts val="0"/>
                        </a:spcBef>
                        <a:spcAft>
                          <a:spcPts val="0"/>
                        </a:spcAft>
                        <a:buNone/>
                      </a:pPr>
                      <a:r>
                        <a:rPr lang="en"/>
                        <a:t>44%</a:t>
                      </a:r>
                      <a:endParaRPr/>
                    </a:p>
                  </a:txBody>
                  <a:tcPr marT="91425" marB="91425" marR="91425" marL="91425"/>
                </a:tc>
              </a:tr>
            </a:tbl>
          </a:graphicData>
        </a:graphic>
      </p:graphicFrame>
      <p:sp>
        <p:nvSpPr>
          <p:cNvPr id="187" name="Google Shape;187;p33"/>
          <p:cNvSpPr txBox="1"/>
          <p:nvPr/>
        </p:nvSpPr>
        <p:spPr>
          <a:xfrm>
            <a:off x="4670475" y="1152425"/>
            <a:ext cx="355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Comparison of QA and NER top 12 and top 50 produces </a:t>
            </a:r>
            <a:r>
              <a:rPr b="1" lang="en">
                <a:latin typeface="Open Sans"/>
                <a:ea typeface="Open Sans"/>
                <a:cs typeface="Open Sans"/>
                <a:sym typeface="Open Sans"/>
              </a:rPr>
              <a:t>67%</a:t>
            </a:r>
            <a:r>
              <a:rPr lang="en">
                <a:latin typeface="Open Sans"/>
                <a:ea typeface="Open Sans"/>
                <a:cs typeface="Open Sans"/>
                <a:sym typeface="Open Sans"/>
              </a:rPr>
              <a:t> matching rate</a:t>
            </a:r>
            <a:endParaRPr>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Classification</a:t>
            </a:r>
            <a:endParaRPr/>
          </a:p>
        </p:txBody>
      </p:sp>
      <p:sp>
        <p:nvSpPr>
          <p:cNvPr id="669" name="Google Shape;669;p8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lang="en"/>
              <a:t>Divisive Language and Propaganda Detection using Multi-head Attention Transformers with Deep Learning BERT-based Language Models for Binary Classification” </a:t>
            </a:r>
            <a:endParaRPr/>
          </a:p>
          <a:p>
            <a:pPr indent="-342900" lvl="0" marL="457200" rtl="0" algn="l">
              <a:spcBef>
                <a:spcPts val="0"/>
              </a:spcBef>
              <a:spcAft>
                <a:spcPts val="0"/>
              </a:spcAft>
              <a:buSzPts val="1800"/>
              <a:buChar char="●"/>
            </a:pPr>
            <a:r>
              <a:rPr lang="en"/>
              <a:t>Model output adjustment (3 epochs of retraining) </a:t>
            </a:r>
            <a:endParaRPr/>
          </a:p>
          <a:p>
            <a:pPr indent="-342900" lvl="0" marL="457200" rtl="0" algn="l">
              <a:spcBef>
                <a:spcPts val="0"/>
              </a:spcBef>
              <a:spcAft>
                <a:spcPts val="0"/>
              </a:spcAft>
              <a:buSzPts val="1800"/>
              <a:buChar char="●"/>
            </a:pPr>
            <a:r>
              <a:rPr lang="en"/>
              <a:t>Medium article describing implementation</a:t>
            </a:r>
            <a:endParaRPr/>
          </a:p>
          <a:p>
            <a:pPr indent="0" lvl="0" marL="0" rtl="0" algn="l">
              <a:spcBef>
                <a:spcPts val="1600"/>
              </a:spcBef>
              <a:spcAft>
                <a:spcPts val="0"/>
              </a:spcAft>
              <a:buNone/>
            </a:pPr>
            <a:r>
              <a:rPr lang="en"/>
              <a:t> </a:t>
            </a:r>
            <a:endParaRPr/>
          </a:p>
          <a:p>
            <a:pPr indent="-342900" lvl="0" marL="457200" rtl="0" algn="l">
              <a:spcBef>
                <a:spcPts val="1600"/>
              </a:spcBef>
              <a:spcAft>
                <a:spcPts val="0"/>
              </a:spcAft>
              <a:buSzPts val="1800"/>
              <a:buChar char="●"/>
            </a:pPr>
            <a:r>
              <a:rPr lang="en"/>
              <a:t>https://www.aclweb.org/anthology/D19-5014.pdf</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8"/>
          <p:cNvSpPr txBox="1"/>
          <p:nvPr>
            <p:ph type="title"/>
          </p:nvPr>
        </p:nvSpPr>
        <p:spPr>
          <a:xfrm>
            <a:off x="311700" y="445025"/>
            <a:ext cx="85206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0"/>
              <a:t>Lecture review</a:t>
            </a:r>
            <a:endParaRPr sz="9500"/>
          </a:p>
          <a:p>
            <a:pPr indent="0" lvl="0" marL="0" rtl="0" algn="l">
              <a:spcBef>
                <a:spcPts val="0"/>
              </a:spcBef>
              <a:spcAft>
                <a:spcPts val="0"/>
              </a:spcAft>
              <a:buNone/>
            </a:pPr>
            <a:r>
              <a:rPr lang="en" sz="9500"/>
              <a:t>Ben Cosgro</a:t>
            </a:r>
            <a:endParaRPr sz="9500"/>
          </a:p>
          <a:p>
            <a:pPr indent="0" lvl="0" marL="0" rtl="0" algn="l">
              <a:spcBef>
                <a:spcPts val="0"/>
              </a:spcBef>
              <a:spcAft>
                <a:spcPts val="0"/>
              </a:spcAft>
              <a:buNone/>
            </a:pPr>
            <a:r>
              <a:t/>
            </a:r>
            <a:endParaRPr sz="9500"/>
          </a:p>
          <a:p>
            <a:pPr indent="0" lvl="0" marL="0" rtl="0" algn="l">
              <a:spcBef>
                <a:spcPts val="0"/>
              </a:spcBef>
              <a:spcAft>
                <a:spcPts val="0"/>
              </a:spcAft>
              <a:buNone/>
            </a:pPr>
            <a:r>
              <a:t/>
            </a:r>
            <a:endParaRPr sz="9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Named Entity Recognition</a:t>
            </a:r>
            <a:endParaRPr/>
          </a:p>
          <a:p>
            <a:pPr indent="0" lvl="0" marL="0" rtl="0" algn="l">
              <a:spcBef>
                <a:spcPts val="0"/>
              </a:spcBef>
              <a:spcAft>
                <a:spcPts val="0"/>
              </a:spcAft>
              <a:buNone/>
            </a:pPr>
            <a:r>
              <a:t/>
            </a:r>
            <a:endParaRPr/>
          </a:p>
        </p:txBody>
      </p:sp>
      <p:sp>
        <p:nvSpPr>
          <p:cNvPr id="680" name="Google Shape;680;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be used in 102 languages!</a:t>
            </a:r>
            <a:endParaRPr/>
          </a:p>
          <a:p>
            <a:pPr indent="-342900" lvl="0" marL="457200" rtl="0" algn="l">
              <a:spcBef>
                <a:spcPts val="0"/>
              </a:spcBef>
              <a:spcAft>
                <a:spcPts val="0"/>
              </a:spcAft>
              <a:buSzPts val="1800"/>
              <a:buChar char="●"/>
            </a:pPr>
            <a:r>
              <a:rPr lang="en"/>
              <a:t>High accuracy rate with training: about 95%</a:t>
            </a:r>
            <a:endParaRPr/>
          </a:p>
          <a:p>
            <a:pPr indent="-317500" lvl="1" marL="914400" rtl="0" algn="l">
              <a:spcBef>
                <a:spcPts val="0"/>
              </a:spcBef>
              <a:spcAft>
                <a:spcPts val="0"/>
              </a:spcAft>
              <a:buSzPts val="1400"/>
              <a:buChar char="○"/>
            </a:pPr>
            <a:r>
              <a:rPr lang="en"/>
              <a:t>Pre-trained models are available on github however</a:t>
            </a:r>
            <a:endParaRPr/>
          </a:p>
          <a:p>
            <a:pPr indent="-342900" lvl="0" marL="457200" rtl="0" algn="l">
              <a:spcBef>
                <a:spcPts val="0"/>
              </a:spcBef>
              <a:spcAft>
                <a:spcPts val="0"/>
              </a:spcAft>
              <a:buSzPts val="1800"/>
              <a:buChar char="●"/>
            </a:pPr>
            <a:r>
              <a:rPr lang="en"/>
              <a:t>Is helpful in identifying the organizations within an article but may not be useful in deciding which organization the article is about.</a:t>
            </a:r>
            <a:endParaRPr/>
          </a:p>
          <a:p>
            <a:pPr indent="0" lvl="0" marL="0" rtl="0" algn="l">
              <a:spcBef>
                <a:spcPts val="1600"/>
              </a:spcBef>
              <a:spcAft>
                <a:spcPts val="0"/>
              </a:spcAft>
              <a:buNone/>
            </a:pPr>
            <a:r>
              <a:rPr lang="en" sz="1300" u="sng">
                <a:solidFill>
                  <a:schemeClr val="hlink"/>
                </a:solidFill>
                <a:hlinkClick r:id="rId3"/>
              </a:rPr>
              <a:t>https://gab41.lab41.org/how-to-fine-tune-bert-for-named-entity-recognition-2257b5e5ce7e</a:t>
            </a:r>
            <a:endParaRPr sz="1300"/>
          </a:p>
          <a:p>
            <a:pPr indent="0" lvl="0" marL="0" rtl="0" algn="l">
              <a:spcBef>
                <a:spcPts val="1600"/>
              </a:spcBef>
              <a:spcAft>
                <a:spcPts val="0"/>
              </a:spcAft>
              <a:buNone/>
            </a:pPr>
            <a:r>
              <a:rPr lang="en" sz="1300" u="sng">
                <a:solidFill>
                  <a:schemeClr val="hlink"/>
                </a:solidFill>
                <a:hlinkClick r:id="rId4"/>
              </a:rPr>
              <a:t>https://www.depends-on-the-definition.com/named-entity-recognition-with-bert/</a:t>
            </a:r>
            <a:endParaRPr sz="1300"/>
          </a:p>
          <a:p>
            <a:pPr indent="0" lvl="0" marL="0" rtl="0" algn="l">
              <a:spcBef>
                <a:spcPts val="1600"/>
              </a:spcBef>
              <a:spcAft>
                <a:spcPts val="1600"/>
              </a:spcAft>
              <a:buNone/>
            </a:pPr>
            <a:r>
              <a:rPr lang="en" sz="1300"/>
              <a:t>https://arxiv.org/pdf/1909.10649.pdf</a:t>
            </a:r>
            <a:endParaRPr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0"/>
          <p:cNvSpPr txBox="1"/>
          <p:nvPr>
            <p:ph type="title"/>
          </p:nvPr>
        </p:nvSpPr>
        <p:spPr>
          <a:xfrm>
            <a:off x="311700" y="445025"/>
            <a:ext cx="85206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0"/>
              <a:t>Lecture review</a:t>
            </a:r>
            <a:endParaRPr sz="9500"/>
          </a:p>
          <a:p>
            <a:pPr indent="0" lvl="0" marL="0" rtl="0" algn="l">
              <a:spcBef>
                <a:spcPts val="0"/>
              </a:spcBef>
              <a:spcAft>
                <a:spcPts val="0"/>
              </a:spcAft>
              <a:buNone/>
            </a:pPr>
            <a:r>
              <a:rPr lang="en" sz="9500"/>
              <a:t>Oretha Domfeh</a:t>
            </a:r>
            <a:endParaRPr sz="9500"/>
          </a:p>
          <a:p>
            <a:pPr indent="0" lvl="0" marL="0" rtl="0" algn="l">
              <a:spcBef>
                <a:spcPts val="0"/>
              </a:spcBef>
              <a:spcAft>
                <a:spcPts val="0"/>
              </a:spcAft>
              <a:buNone/>
            </a:pPr>
            <a:r>
              <a:t/>
            </a:r>
            <a:endParaRPr sz="95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Classification: Movie Review</a:t>
            </a:r>
            <a:endParaRPr/>
          </a:p>
        </p:txBody>
      </p:sp>
      <p:sp>
        <p:nvSpPr>
          <p:cNvPr id="691" name="Google Shape;691;p91"/>
          <p:cNvSpPr txBox="1"/>
          <p:nvPr>
            <p:ph idx="1" type="body"/>
          </p:nvPr>
        </p:nvSpPr>
        <p:spPr>
          <a:xfrm>
            <a:off x="311700" y="1266325"/>
            <a:ext cx="8520600" cy="361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Case study</a:t>
            </a:r>
            <a:endParaRPr b="1"/>
          </a:p>
          <a:p>
            <a:pPr indent="-317500" lvl="1" marL="914400" rtl="0" algn="l">
              <a:spcBef>
                <a:spcPts val="0"/>
              </a:spcBef>
              <a:spcAft>
                <a:spcPts val="0"/>
              </a:spcAft>
              <a:buSzPts val="1400"/>
              <a:buChar char="○"/>
            </a:pPr>
            <a:r>
              <a:rPr lang="en"/>
              <a:t>Labeled movie review positive or negative , filtering method:innovatio</a:t>
            </a:r>
            <a:endParaRPr/>
          </a:p>
          <a:p>
            <a:pPr indent="-317500" lvl="1" marL="914400" rtl="0" algn="l">
              <a:spcBef>
                <a:spcPts val="0"/>
              </a:spcBef>
              <a:spcAft>
                <a:spcPts val="0"/>
              </a:spcAft>
              <a:buSzPts val="1400"/>
              <a:buChar char="○"/>
            </a:pPr>
            <a:r>
              <a:rPr lang="en"/>
              <a:t>Review: Labeled negative </a:t>
            </a:r>
            <a:endParaRPr/>
          </a:p>
          <a:p>
            <a:pPr indent="-317500" lvl="2" marL="1371600" rtl="0" algn="l">
              <a:spcBef>
                <a:spcPts val="0"/>
              </a:spcBef>
              <a:spcAft>
                <a:spcPts val="0"/>
              </a:spcAft>
              <a:buClr>
                <a:srgbClr val="000000"/>
              </a:buClr>
              <a:buSzPts val="1400"/>
              <a:buChar char="■"/>
            </a:pPr>
            <a:r>
              <a:rPr lang="en" sz="1000">
                <a:solidFill>
                  <a:srgbClr val="000000"/>
                </a:solidFill>
                <a:latin typeface="Courier New"/>
                <a:ea typeface="Courier New"/>
                <a:cs typeface="Courier New"/>
                <a:sym typeface="Courier New"/>
              </a:rPr>
              <a:t>Phil the Alien is one of those quirky films where the humour is based around the oddness of everything rather than actual punchlines At first it was very odd and pretty funny but as the movie progressed didn’t find the jokes or oddness funny anymore Its low budget film that is never problem in itself there were some pretty interesting characters but eventually just lost interest imagine this film would appeal to stoner who is currently partaking For something similar but better try Brother from another planet </a:t>
            </a:r>
            <a:endParaRPr/>
          </a:p>
          <a:p>
            <a:pPr indent="-317500" lvl="1" marL="914400" rtl="0" algn="l">
              <a:spcBef>
                <a:spcPts val="0"/>
              </a:spcBef>
              <a:spcAft>
                <a:spcPts val="0"/>
              </a:spcAft>
              <a:buSzPts val="1400"/>
              <a:buChar char="○"/>
            </a:pPr>
            <a:r>
              <a:rPr b="1" lang="en"/>
              <a:t>Source:</a:t>
            </a:r>
            <a:r>
              <a:rPr lang="en"/>
              <a:t> </a:t>
            </a:r>
            <a:r>
              <a:rPr lang="en" u="sng">
                <a:solidFill>
                  <a:schemeClr val="hlink"/>
                </a:solidFill>
                <a:hlinkClick r:id="rId3"/>
              </a:rPr>
              <a:t>https://stackabuse.com/text-classification-with-bert-tokenizer-and-tf-2-0-in-python/</a:t>
            </a:r>
            <a:endParaRPr/>
          </a:p>
          <a:p>
            <a:pPr indent="-317500" lvl="1" marL="914400" rtl="0" algn="l">
              <a:spcBef>
                <a:spcPts val="0"/>
              </a:spcBef>
              <a:spcAft>
                <a:spcPts val="0"/>
              </a:spcAft>
              <a:buSzPts val="1400"/>
              <a:buChar char="○"/>
            </a:pPr>
            <a:r>
              <a:rPr lang="en" u="sng">
                <a:solidFill>
                  <a:schemeClr val="hlink"/>
                </a:solidFill>
                <a:hlinkClick r:id="rId4"/>
              </a:rPr>
              <a:t>https://medium.com/analytics-vidhya/fine-tuning-bert-language-model-to-get-better-results-on-text-classification-3dac5e3c348e</a:t>
            </a:r>
            <a:endParaRPr/>
          </a:p>
          <a:p>
            <a:pPr indent="-317500" lvl="1" marL="914400" rtl="0" algn="l">
              <a:spcBef>
                <a:spcPts val="0"/>
              </a:spcBef>
              <a:spcAft>
                <a:spcPts val="0"/>
              </a:spcAft>
              <a:buSzPts val="1400"/>
              <a:buChar char="○"/>
            </a:pPr>
            <a:r>
              <a:rPr b="1" lang="en"/>
              <a:t>Example Code:</a:t>
            </a:r>
            <a:r>
              <a:rPr lang="en"/>
              <a:t> </a:t>
            </a:r>
            <a:r>
              <a:rPr lang="en" u="sng">
                <a:solidFill>
                  <a:schemeClr val="hlink"/>
                </a:solidFill>
                <a:hlinkClick r:id="rId5"/>
              </a:rPr>
              <a:t>https://github.com/lonePatient/Bert-Multi-Label-Text-Classification</a:t>
            </a:r>
            <a:endParaRPr/>
          </a:p>
          <a:p>
            <a:pPr indent="-317500" lvl="1" marL="914400" rtl="0" algn="l">
              <a:spcBef>
                <a:spcPts val="0"/>
              </a:spcBef>
              <a:spcAft>
                <a:spcPts val="0"/>
              </a:spcAft>
              <a:buSzPts val="1400"/>
              <a:buChar char="○"/>
            </a:pPr>
            <a:r>
              <a:rPr b="1" lang="en"/>
              <a:t>Data:</a:t>
            </a:r>
            <a:r>
              <a:rPr lang="en"/>
              <a:t> </a:t>
            </a:r>
            <a:r>
              <a:rPr lang="en" sz="1600">
                <a:solidFill>
                  <a:schemeClr val="hlink"/>
                </a:solidFill>
                <a:highlight>
                  <a:srgbClr val="FFFFFF"/>
                </a:highlight>
                <a:uFill>
                  <a:noFill/>
                </a:uFill>
                <a:latin typeface="Georgia"/>
                <a:ea typeface="Georgia"/>
                <a:cs typeface="Georgia"/>
                <a:sym typeface="Georgia"/>
                <a:hlinkClick r:id="rId6"/>
              </a:rPr>
              <a:t>https://www.kaggle.com/c/word2vec-nlp-tutorial/data</a:t>
            </a:r>
            <a:r>
              <a:rPr lang="en" sz="1600">
                <a:solidFill>
                  <a:srgbClr val="292929"/>
                </a:solidFill>
                <a:highlight>
                  <a:srgbClr val="FFFFFF"/>
                </a:highlight>
                <a:latin typeface="Georgia"/>
                <a:ea typeface="Georgia"/>
                <a:cs typeface="Georgia"/>
                <a:sym typeface="Georgia"/>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2"/>
          <p:cNvSpPr txBox="1"/>
          <p:nvPr>
            <p:ph type="title"/>
          </p:nvPr>
        </p:nvSpPr>
        <p:spPr>
          <a:xfrm>
            <a:off x="311700" y="295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 - i think i could delete this one</a:t>
            </a:r>
            <a:endParaRPr/>
          </a:p>
        </p:txBody>
      </p:sp>
      <p:pic>
        <p:nvPicPr>
          <p:cNvPr id="697" name="Google Shape;697;p92"/>
          <p:cNvPicPr preferRelativeResize="0"/>
          <p:nvPr/>
        </p:nvPicPr>
        <p:blipFill>
          <a:blip r:embed="rId3">
            <a:alphaModFix/>
          </a:blip>
          <a:stretch>
            <a:fillRect/>
          </a:stretch>
        </p:blipFill>
        <p:spPr>
          <a:xfrm>
            <a:off x="279225" y="949164"/>
            <a:ext cx="4292777" cy="3923035"/>
          </a:xfrm>
          <a:prstGeom prst="rect">
            <a:avLst/>
          </a:prstGeom>
          <a:noFill/>
          <a:ln>
            <a:noFill/>
          </a:ln>
        </p:spPr>
      </p:pic>
      <p:sp>
        <p:nvSpPr>
          <p:cNvPr id="698" name="Google Shape;698;p92"/>
          <p:cNvSpPr txBox="1"/>
          <p:nvPr/>
        </p:nvSpPr>
        <p:spPr>
          <a:xfrm>
            <a:off x="4208325" y="1307675"/>
            <a:ext cx="45651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3"/>
          <p:cNvSpPr txBox="1"/>
          <p:nvPr>
            <p:ph type="title"/>
          </p:nvPr>
        </p:nvSpPr>
        <p:spPr>
          <a:xfrm>
            <a:off x="256225" y="1200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Answering - update the picture</a:t>
            </a:r>
            <a:endParaRPr/>
          </a:p>
        </p:txBody>
      </p:sp>
      <p:pic>
        <p:nvPicPr>
          <p:cNvPr id="704" name="Google Shape;704;p93"/>
          <p:cNvPicPr preferRelativeResize="0"/>
          <p:nvPr/>
        </p:nvPicPr>
        <p:blipFill>
          <a:blip r:embed="rId3">
            <a:alphaModFix/>
          </a:blip>
          <a:stretch>
            <a:fillRect/>
          </a:stretch>
        </p:blipFill>
        <p:spPr>
          <a:xfrm>
            <a:off x="316850" y="892201"/>
            <a:ext cx="7897775" cy="3869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2/8 Progress Update</a:t>
            </a:r>
            <a:endParaRPr/>
          </a:p>
        </p:txBody>
      </p:sp>
      <p:sp>
        <p:nvSpPr>
          <p:cNvPr id="710" name="Google Shape;710;p9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Code Review: In progress</a:t>
            </a:r>
            <a:endParaRPr/>
          </a:p>
          <a:p>
            <a:pPr indent="-342900" lvl="0" marL="457200" rtl="0" algn="l">
              <a:lnSpc>
                <a:spcPct val="200000"/>
              </a:lnSpc>
              <a:spcBef>
                <a:spcPts val="0"/>
              </a:spcBef>
              <a:spcAft>
                <a:spcPts val="0"/>
              </a:spcAft>
              <a:buSzPts val="1800"/>
              <a:buChar char="●"/>
            </a:pPr>
            <a:r>
              <a:rPr lang="en"/>
              <a:t>Unification of Code: Are we even doing this? </a:t>
            </a:r>
            <a:endParaRPr/>
          </a:p>
          <a:p>
            <a:pPr indent="-342900" lvl="0" marL="457200" rtl="0" algn="l">
              <a:lnSpc>
                <a:spcPct val="200000"/>
              </a:lnSpc>
              <a:spcBef>
                <a:spcPts val="0"/>
              </a:spcBef>
              <a:spcAft>
                <a:spcPts val="0"/>
              </a:spcAft>
              <a:buSzPts val="1800"/>
              <a:buChar char="●"/>
            </a:pPr>
            <a:r>
              <a:rPr lang="en"/>
              <a:t>Full scale Implementation: run on big dataset </a:t>
            </a:r>
            <a:endParaRPr/>
          </a:p>
          <a:p>
            <a:pPr indent="-342900" lvl="0" marL="457200" rtl="0" algn="l">
              <a:lnSpc>
                <a:spcPct val="200000"/>
              </a:lnSpc>
              <a:spcBef>
                <a:spcPts val="0"/>
              </a:spcBef>
              <a:spcAft>
                <a:spcPts val="0"/>
              </a:spcAft>
              <a:buSzPts val="1800"/>
              <a:buChar char="●"/>
            </a:pPr>
            <a:r>
              <a:rPr lang="en"/>
              <a:t>Abstract :Done! </a:t>
            </a:r>
            <a:endParaRPr/>
          </a:p>
          <a:p>
            <a:pPr indent="-342900" lvl="0" marL="457200" rtl="0" algn="l">
              <a:lnSpc>
                <a:spcPct val="200000"/>
              </a:lnSpc>
              <a:spcBef>
                <a:spcPts val="0"/>
              </a:spcBef>
              <a:spcAft>
                <a:spcPts val="0"/>
              </a:spcAft>
              <a:buSzPts val="1800"/>
              <a:buChar char="●"/>
            </a:pPr>
            <a:r>
              <a:rPr lang="en"/>
              <a:t>Meetings Thursdays at 4pm</a:t>
            </a:r>
            <a:endParaRPr/>
          </a:p>
          <a:p>
            <a:pPr indent="0" lvl="0" marL="457200" rtl="0" algn="l">
              <a:lnSpc>
                <a:spcPct val="200000"/>
              </a:lnSpc>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2/15 Progress Update</a:t>
            </a:r>
            <a:endParaRPr/>
          </a:p>
        </p:txBody>
      </p:sp>
      <p:sp>
        <p:nvSpPr>
          <p:cNvPr id="716" name="Google Shape;716;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Code Review</a:t>
            </a:r>
            <a:endParaRPr/>
          </a:p>
          <a:p>
            <a:pPr indent="-342900" lvl="0" marL="457200" rtl="0" algn="l">
              <a:lnSpc>
                <a:spcPct val="200000"/>
              </a:lnSpc>
              <a:spcBef>
                <a:spcPts val="0"/>
              </a:spcBef>
              <a:spcAft>
                <a:spcPts val="0"/>
              </a:spcAft>
              <a:buSzPts val="1800"/>
              <a:buChar char="●"/>
            </a:pPr>
            <a:r>
              <a:rPr lang="en"/>
              <a:t>Unification of Code</a:t>
            </a:r>
            <a:endParaRPr/>
          </a:p>
          <a:p>
            <a:pPr indent="-342900" lvl="0" marL="457200" rtl="0" algn="l">
              <a:lnSpc>
                <a:spcPct val="200000"/>
              </a:lnSpc>
              <a:spcBef>
                <a:spcPts val="0"/>
              </a:spcBef>
              <a:spcAft>
                <a:spcPts val="0"/>
              </a:spcAft>
              <a:buSzPts val="1800"/>
              <a:buChar char="●"/>
            </a:pPr>
            <a:r>
              <a:rPr lang="en"/>
              <a:t>Full scale Implementation</a:t>
            </a:r>
            <a:endParaRPr/>
          </a:p>
          <a:p>
            <a:pPr indent="-342900" lvl="0" marL="457200" rtl="0" algn="l">
              <a:lnSpc>
                <a:spcPct val="200000"/>
              </a:lnSpc>
              <a:spcBef>
                <a:spcPts val="0"/>
              </a:spcBef>
              <a:spcAft>
                <a:spcPts val="0"/>
              </a:spcAft>
              <a:buSzPts val="1800"/>
              <a:buChar char="●"/>
            </a:pPr>
            <a:r>
              <a:rPr lang="en"/>
              <a:t>Abstract Revisions</a:t>
            </a:r>
            <a:endParaRPr/>
          </a:p>
          <a:p>
            <a:pPr indent="-342900" lvl="0" marL="457200" rtl="0" algn="l">
              <a:lnSpc>
                <a:spcPct val="200000"/>
              </a:lnSpc>
              <a:spcBef>
                <a:spcPts val="0"/>
              </a:spcBef>
              <a:spcAft>
                <a:spcPts val="0"/>
              </a:spcAft>
              <a:buSzPts val="1800"/>
              <a:buChar char="●"/>
            </a:pPr>
            <a:r>
              <a:rPr lang="en"/>
              <a:t>Presentation</a:t>
            </a:r>
            <a:endParaRPr/>
          </a:p>
          <a:p>
            <a:pPr indent="0" lvl="0" marL="457200" rtl="0" algn="l">
              <a:lnSpc>
                <a:spcPct val="200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3/22</a:t>
            </a:r>
            <a:endParaRPr/>
          </a:p>
        </p:txBody>
      </p:sp>
      <p:sp>
        <p:nvSpPr>
          <p:cNvPr id="193" name="Google Shape;19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Accepted abstract - 5/Excellent</a:t>
            </a:r>
            <a:endParaRPr/>
          </a:p>
          <a:p>
            <a:pPr indent="-342900" lvl="0" marL="457200" rtl="0" algn="l">
              <a:spcBef>
                <a:spcPts val="0"/>
              </a:spcBef>
              <a:spcAft>
                <a:spcPts val="0"/>
              </a:spcAft>
              <a:buSzPts val="1800"/>
              <a:buChar char="●"/>
            </a:pPr>
            <a:r>
              <a:rPr lang="en"/>
              <a:t>3 pages into paper</a:t>
            </a:r>
            <a:endParaRPr/>
          </a:p>
          <a:p>
            <a:pPr indent="-342900" lvl="0" marL="457200" rtl="0" algn="l">
              <a:spcBef>
                <a:spcPts val="0"/>
              </a:spcBef>
              <a:spcAft>
                <a:spcPts val="0"/>
              </a:spcAft>
              <a:buSzPts val="1800"/>
              <a:buChar char="●"/>
            </a:pPr>
            <a:r>
              <a:rPr lang="en"/>
              <a:t>Question about authors</a:t>
            </a:r>
            <a:endParaRPr/>
          </a:p>
          <a:p>
            <a:pPr indent="-342900" lvl="0" marL="457200" rtl="0" algn="l">
              <a:spcBef>
                <a:spcPts val="0"/>
              </a:spcBef>
              <a:spcAft>
                <a:spcPts val="0"/>
              </a:spcAft>
              <a:buSzPts val="1800"/>
              <a:buChar char="●"/>
            </a:pPr>
            <a:r>
              <a:rPr lang="en"/>
              <a:t>Question about length</a:t>
            </a:r>
            <a:endParaRPr/>
          </a:p>
          <a:p>
            <a:pPr indent="-342900" lvl="0" marL="457200" rtl="0" algn="l">
              <a:spcBef>
                <a:spcPts val="0"/>
              </a:spcBef>
              <a:spcAft>
                <a:spcPts val="0"/>
              </a:spcAft>
              <a:buSzPts val="1800"/>
              <a:buChar char="●"/>
            </a:pPr>
            <a:r>
              <a:rPr lang="en"/>
              <a:t>Further metric collection</a:t>
            </a:r>
            <a:endParaRPr/>
          </a:p>
          <a:p>
            <a:pPr indent="-342900" lvl="0" marL="457200" rtl="0" algn="l">
              <a:spcBef>
                <a:spcPts val="0"/>
              </a:spcBef>
              <a:spcAft>
                <a:spcPts val="0"/>
              </a:spcAft>
              <a:buSzPts val="1800"/>
              <a:buChar char="●"/>
            </a:pPr>
            <a:r>
              <a:rPr lang="en"/>
              <a:t>Several coding edits</a:t>
            </a:r>
            <a:endParaRPr/>
          </a:p>
          <a:p>
            <a:pPr indent="-342900" lvl="0" marL="457200" rtl="0" algn="l">
              <a:spcBef>
                <a:spcPts val="0"/>
              </a:spcBef>
              <a:spcAft>
                <a:spcPts val="0"/>
              </a:spcAft>
              <a:buSzPts val="1800"/>
              <a:buChar char="●"/>
            </a:pPr>
            <a:r>
              <a:rPr lang="en"/>
              <a:t>Running on full datasets</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 Times</a:t>
            </a:r>
            <a:endParaRPr/>
          </a:p>
        </p:txBody>
      </p:sp>
      <p:sp>
        <p:nvSpPr>
          <p:cNvPr id="199" name="Google Shape;199;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NER Train - 12 minutes</a:t>
            </a:r>
            <a:endParaRPr/>
          </a:p>
          <a:p>
            <a:pPr indent="-342900" lvl="0" marL="457200" rtl="0" algn="l">
              <a:spcBef>
                <a:spcPts val="0"/>
              </a:spcBef>
              <a:spcAft>
                <a:spcPts val="0"/>
              </a:spcAft>
              <a:buSzPts val="1800"/>
              <a:buChar char="●"/>
            </a:pPr>
            <a:r>
              <a:rPr lang="en"/>
              <a:t>NER 2013 - 29 minutes</a:t>
            </a:r>
            <a:endParaRPr/>
          </a:p>
          <a:p>
            <a:pPr indent="-342900" lvl="0" marL="457200" rtl="0" algn="l">
              <a:spcBef>
                <a:spcPts val="0"/>
              </a:spcBef>
              <a:spcAft>
                <a:spcPts val="0"/>
              </a:spcAft>
              <a:buSzPts val="1800"/>
              <a:buChar char="●"/>
            </a:pPr>
            <a:r>
              <a:rPr lang="en"/>
              <a:t>NER 2018 - 27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after comparing Keyu to Ben</a:t>
            </a:r>
            <a:endParaRPr/>
          </a:p>
        </p:txBody>
      </p:sp>
      <p:sp>
        <p:nvSpPr>
          <p:cNvPr id="205" name="Google Shape;205;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to company+innovator = 78.1%</a:t>
            </a:r>
            <a:endParaRPr/>
          </a:p>
          <a:p>
            <a:pPr indent="0" lvl="0" marL="0" rtl="0" algn="l">
              <a:spcBef>
                <a:spcPts val="1600"/>
              </a:spcBef>
              <a:spcAft>
                <a:spcPts val="1600"/>
              </a:spcAft>
              <a:buNone/>
            </a:pPr>
            <a:r>
              <a:rPr lang="en"/>
              <a:t>Comparing to total_complete = 59.4%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